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58" r:id="rId4"/>
    <p:sldId id="294" r:id="rId5"/>
    <p:sldId id="269" r:id="rId6"/>
    <p:sldId id="298" r:id="rId7"/>
    <p:sldId id="268" r:id="rId8"/>
    <p:sldId id="272" r:id="rId9"/>
    <p:sldId id="277" r:id="rId10"/>
    <p:sldId id="295" r:id="rId11"/>
    <p:sldId id="274" r:id="rId12"/>
    <p:sldId id="276" r:id="rId13"/>
    <p:sldId id="275" r:id="rId14"/>
    <p:sldId id="279" r:id="rId15"/>
    <p:sldId id="280" r:id="rId16"/>
    <p:sldId id="296" r:id="rId17"/>
    <p:sldId id="271" r:id="rId18"/>
    <p:sldId id="286" r:id="rId19"/>
    <p:sldId id="288" r:id="rId20"/>
    <p:sldId id="289" r:id="rId21"/>
    <p:sldId id="287" r:id="rId22"/>
    <p:sldId id="290" r:id="rId23"/>
    <p:sldId id="291" r:id="rId24"/>
    <p:sldId id="292" r:id="rId25"/>
    <p:sldId id="293" r:id="rId26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59"/>
    <p:restoredTop sz="72943"/>
  </p:normalViewPr>
  <p:slideViewPr>
    <p:cSldViewPr snapToGrid="0">
      <p:cViewPr varScale="1">
        <p:scale>
          <a:sx n="89" d="100"/>
          <a:sy n="89" d="100"/>
        </p:scale>
        <p:origin x="1056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5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2CC6B-8AE8-364D-BC12-2BA1A77F63B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E8A352-EA45-944A-A016-6297797DD1A7}">
      <dgm:prSet phldrT="[Text]"/>
      <dgm:spPr/>
      <dgm:t>
        <a:bodyPr/>
        <a:lstStyle/>
        <a:p>
          <a:r>
            <a:rPr lang="en-GB" dirty="0"/>
            <a:t>Reusability</a:t>
          </a:r>
        </a:p>
      </dgm:t>
    </dgm:pt>
    <dgm:pt modelId="{EFD9047D-3F94-8544-A0F9-4B504B1044EF}" type="parTrans" cxnId="{98BE22ED-00BB-0045-B0E7-23D866FBA425}">
      <dgm:prSet/>
      <dgm:spPr/>
      <dgm:t>
        <a:bodyPr/>
        <a:lstStyle/>
        <a:p>
          <a:endParaRPr lang="en-GB"/>
        </a:p>
      </dgm:t>
    </dgm:pt>
    <dgm:pt modelId="{6E73CF27-A2F0-B345-A62A-B7466B00A8E2}" type="sibTrans" cxnId="{98BE22ED-00BB-0045-B0E7-23D866FBA425}">
      <dgm:prSet/>
      <dgm:spPr/>
      <dgm:t>
        <a:bodyPr/>
        <a:lstStyle/>
        <a:p>
          <a:endParaRPr lang="en-GB"/>
        </a:p>
      </dgm:t>
    </dgm:pt>
    <dgm:pt modelId="{578EF525-9C13-E248-A093-7A33DE8CD2D0}">
      <dgm:prSet phldrT="[Text]"/>
      <dgm:spPr/>
      <dgm:t>
        <a:bodyPr/>
        <a:lstStyle/>
        <a:p>
          <a:pPr algn="ctr"/>
          <a:r>
            <a:rPr lang="en-GB" dirty="0"/>
            <a:t>Separate primitives from attack logic</a:t>
          </a:r>
        </a:p>
      </dgm:t>
    </dgm:pt>
    <dgm:pt modelId="{B82A2FD4-D210-934A-9C5C-9BB189622B82}" type="parTrans" cxnId="{C4C03E07-6CA5-DF46-9705-4D489FFBB5E5}">
      <dgm:prSet/>
      <dgm:spPr/>
      <dgm:t>
        <a:bodyPr/>
        <a:lstStyle/>
        <a:p>
          <a:endParaRPr lang="en-GB"/>
        </a:p>
      </dgm:t>
    </dgm:pt>
    <dgm:pt modelId="{D51AB710-0A53-C747-BD6B-CED67048DF1D}" type="sibTrans" cxnId="{C4C03E07-6CA5-DF46-9705-4D489FFBB5E5}">
      <dgm:prSet/>
      <dgm:spPr/>
      <dgm:t>
        <a:bodyPr/>
        <a:lstStyle/>
        <a:p>
          <a:endParaRPr lang="en-GB"/>
        </a:p>
      </dgm:t>
    </dgm:pt>
    <dgm:pt modelId="{C9D864D0-285D-744B-911C-4D193587E2C8}">
      <dgm:prSet phldrT="[Text]"/>
      <dgm:spPr/>
      <dgm:t>
        <a:bodyPr/>
        <a:lstStyle/>
        <a:p>
          <a:pPr rtl="0"/>
          <a:r>
            <a:rPr lang="en-GB" dirty="0"/>
            <a:t>Interactivity</a:t>
          </a:r>
        </a:p>
      </dgm:t>
    </dgm:pt>
    <dgm:pt modelId="{43F7F663-5E76-0742-A734-B40C115C76AF}" type="parTrans" cxnId="{021D6E50-167F-4049-8960-E7FE8937BAD4}">
      <dgm:prSet/>
      <dgm:spPr/>
      <dgm:t>
        <a:bodyPr/>
        <a:lstStyle/>
        <a:p>
          <a:endParaRPr lang="en-GB"/>
        </a:p>
      </dgm:t>
    </dgm:pt>
    <dgm:pt modelId="{92606290-70D7-8341-BE1C-5F3A549365FD}" type="sibTrans" cxnId="{021D6E50-167F-4049-8960-E7FE8937BAD4}">
      <dgm:prSet/>
      <dgm:spPr/>
      <dgm:t>
        <a:bodyPr/>
        <a:lstStyle/>
        <a:p>
          <a:endParaRPr lang="en-GB"/>
        </a:p>
      </dgm:t>
    </dgm:pt>
    <dgm:pt modelId="{1B02E6BA-E6EB-FE44-AD53-9B08CA8162C7}">
      <dgm:prSet phldrT="[Text]"/>
      <dgm:spPr/>
      <dgm:t>
        <a:bodyPr/>
        <a:lstStyle/>
        <a:p>
          <a:r>
            <a:rPr lang="en-GB" dirty="0"/>
            <a:t>Bidirectional Communication</a:t>
          </a:r>
        </a:p>
      </dgm:t>
    </dgm:pt>
    <dgm:pt modelId="{3717F53F-6EE8-4C45-A150-EB3BF435C664}" type="parTrans" cxnId="{51AEF135-E092-684C-8651-ACDF5B68AE72}">
      <dgm:prSet/>
      <dgm:spPr/>
      <dgm:t>
        <a:bodyPr/>
        <a:lstStyle/>
        <a:p>
          <a:endParaRPr lang="en-GB"/>
        </a:p>
      </dgm:t>
    </dgm:pt>
    <dgm:pt modelId="{C931D2B3-750B-6E42-A056-3CC78ACF3926}" type="sibTrans" cxnId="{51AEF135-E092-684C-8651-ACDF5B68AE72}">
      <dgm:prSet/>
      <dgm:spPr/>
      <dgm:t>
        <a:bodyPr/>
        <a:lstStyle/>
        <a:p>
          <a:endParaRPr lang="en-GB"/>
        </a:p>
      </dgm:t>
    </dgm:pt>
    <dgm:pt modelId="{0835CBD7-D510-CE41-B422-EB2DC8011121}" type="pres">
      <dgm:prSet presAssocID="{6F22CC6B-8AE8-364D-BC12-2BA1A77F63BF}" presName="linear" presStyleCnt="0">
        <dgm:presLayoutVars>
          <dgm:animLvl val="lvl"/>
          <dgm:resizeHandles val="exact"/>
        </dgm:presLayoutVars>
      </dgm:prSet>
      <dgm:spPr/>
    </dgm:pt>
    <dgm:pt modelId="{8E581CB6-9E69-3C46-AF4C-A6C6FB89F0F3}" type="pres">
      <dgm:prSet presAssocID="{6BE8A352-EA45-944A-A016-6297797DD1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F14464-B52C-A64A-A691-D6596BD7EBFA}" type="pres">
      <dgm:prSet presAssocID="{6BE8A352-EA45-944A-A016-6297797DD1A7}" presName="childText" presStyleLbl="revTx" presStyleIdx="0" presStyleCnt="2">
        <dgm:presLayoutVars>
          <dgm:bulletEnabled val="1"/>
        </dgm:presLayoutVars>
      </dgm:prSet>
      <dgm:spPr/>
    </dgm:pt>
    <dgm:pt modelId="{29ADD640-E662-F84F-B92F-7AFAF2C99050}" type="pres">
      <dgm:prSet presAssocID="{C9D864D0-285D-744B-911C-4D193587E2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92C04E-25D5-E54C-8FB7-226DD7A70216}" type="pres">
      <dgm:prSet presAssocID="{C9D864D0-285D-744B-911C-4D193587E2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C03E07-6CA5-DF46-9705-4D489FFBB5E5}" srcId="{6BE8A352-EA45-944A-A016-6297797DD1A7}" destId="{578EF525-9C13-E248-A093-7A33DE8CD2D0}" srcOrd="0" destOrd="0" parTransId="{B82A2FD4-D210-934A-9C5C-9BB189622B82}" sibTransId="{D51AB710-0A53-C747-BD6B-CED67048DF1D}"/>
    <dgm:cxn modelId="{1CE4B528-9AAA-944F-8536-940331812438}" type="presOf" srcId="{6F22CC6B-8AE8-364D-BC12-2BA1A77F63BF}" destId="{0835CBD7-D510-CE41-B422-EB2DC8011121}" srcOrd="0" destOrd="0" presId="urn:microsoft.com/office/officeart/2005/8/layout/vList2"/>
    <dgm:cxn modelId="{41ADDD29-1167-1D48-9E1B-5415B944065F}" type="presOf" srcId="{C9D864D0-285D-744B-911C-4D193587E2C8}" destId="{29ADD640-E662-F84F-B92F-7AFAF2C99050}" srcOrd="0" destOrd="0" presId="urn:microsoft.com/office/officeart/2005/8/layout/vList2"/>
    <dgm:cxn modelId="{51AEF135-E092-684C-8651-ACDF5B68AE72}" srcId="{C9D864D0-285D-744B-911C-4D193587E2C8}" destId="{1B02E6BA-E6EB-FE44-AD53-9B08CA8162C7}" srcOrd="0" destOrd="0" parTransId="{3717F53F-6EE8-4C45-A150-EB3BF435C664}" sibTransId="{C931D2B3-750B-6E42-A056-3CC78ACF3926}"/>
    <dgm:cxn modelId="{CA9D5943-DF1D-1B4C-AFC7-E8077C6B4470}" type="presOf" srcId="{1B02E6BA-E6EB-FE44-AD53-9B08CA8162C7}" destId="{E692C04E-25D5-E54C-8FB7-226DD7A70216}" srcOrd="0" destOrd="0" presId="urn:microsoft.com/office/officeart/2005/8/layout/vList2"/>
    <dgm:cxn modelId="{021D6E50-167F-4049-8960-E7FE8937BAD4}" srcId="{6F22CC6B-8AE8-364D-BC12-2BA1A77F63BF}" destId="{C9D864D0-285D-744B-911C-4D193587E2C8}" srcOrd="1" destOrd="0" parTransId="{43F7F663-5E76-0742-A734-B40C115C76AF}" sibTransId="{92606290-70D7-8341-BE1C-5F3A549365FD}"/>
    <dgm:cxn modelId="{C80418A1-4272-C94E-9B90-6B41221736D5}" type="presOf" srcId="{578EF525-9C13-E248-A093-7A33DE8CD2D0}" destId="{50F14464-B52C-A64A-A691-D6596BD7EBFA}" srcOrd="0" destOrd="0" presId="urn:microsoft.com/office/officeart/2005/8/layout/vList2"/>
    <dgm:cxn modelId="{98BE22ED-00BB-0045-B0E7-23D866FBA425}" srcId="{6F22CC6B-8AE8-364D-BC12-2BA1A77F63BF}" destId="{6BE8A352-EA45-944A-A016-6297797DD1A7}" srcOrd="0" destOrd="0" parTransId="{EFD9047D-3F94-8544-A0F9-4B504B1044EF}" sibTransId="{6E73CF27-A2F0-B345-A62A-B7466B00A8E2}"/>
    <dgm:cxn modelId="{085A9AF6-A705-5843-81C7-BD978C1556AD}" type="presOf" srcId="{6BE8A352-EA45-944A-A016-6297797DD1A7}" destId="{8E581CB6-9E69-3C46-AF4C-A6C6FB89F0F3}" srcOrd="0" destOrd="0" presId="urn:microsoft.com/office/officeart/2005/8/layout/vList2"/>
    <dgm:cxn modelId="{00455FCE-480E-C141-A2C4-8405B25BA074}" type="presParOf" srcId="{0835CBD7-D510-CE41-B422-EB2DC8011121}" destId="{8E581CB6-9E69-3C46-AF4C-A6C6FB89F0F3}" srcOrd="0" destOrd="0" presId="urn:microsoft.com/office/officeart/2005/8/layout/vList2"/>
    <dgm:cxn modelId="{25A4193F-D81E-AE46-96ED-4AD478DD6C2D}" type="presParOf" srcId="{0835CBD7-D510-CE41-B422-EB2DC8011121}" destId="{50F14464-B52C-A64A-A691-D6596BD7EBFA}" srcOrd="1" destOrd="0" presId="urn:microsoft.com/office/officeart/2005/8/layout/vList2"/>
    <dgm:cxn modelId="{75FD431C-9695-6D46-BB36-ECE77FADED6B}" type="presParOf" srcId="{0835CBD7-D510-CE41-B422-EB2DC8011121}" destId="{29ADD640-E662-F84F-B92F-7AFAF2C99050}" srcOrd="2" destOrd="0" presId="urn:microsoft.com/office/officeart/2005/8/layout/vList2"/>
    <dgm:cxn modelId="{3FB575A0-EA29-B24D-9FEE-BA29B48F2BE8}" type="presParOf" srcId="{0835CBD7-D510-CE41-B422-EB2DC8011121}" destId="{E692C04E-25D5-E54C-8FB7-226DD7A702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2CC6B-8AE8-364D-BC12-2BA1A77F63B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E8A352-EA45-944A-A016-6297797DD1A7}">
      <dgm:prSet phldrT="[Text]"/>
      <dgm:spPr/>
      <dgm:t>
        <a:bodyPr anchor="ctr"/>
        <a:lstStyle/>
        <a:p>
          <a:r>
            <a:rPr lang="en-GB" dirty="0"/>
            <a:t>Reusability ✅</a:t>
          </a:r>
        </a:p>
      </dgm:t>
    </dgm:pt>
    <dgm:pt modelId="{EFD9047D-3F94-8544-A0F9-4B504B1044EF}" type="parTrans" cxnId="{98BE22ED-00BB-0045-B0E7-23D866FBA425}">
      <dgm:prSet/>
      <dgm:spPr/>
      <dgm:t>
        <a:bodyPr/>
        <a:lstStyle/>
        <a:p>
          <a:endParaRPr lang="en-GB"/>
        </a:p>
      </dgm:t>
    </dgm:pt>
    <dgm:pt modelId="{6E73CF27-A2F0-B345-A62A-B7466B00A8E2}" type="sibTrans" cxnId="{98BE22ED-00BB-0045-B0E7-23D866FBA425}">
      <dgm:prSet/>
      <dgm:spPr/>
      <dgm:t>
        <a:bodyPr/>
        <a:lstStyle/>
        <a:p>
          <a:endParaRPr lang="en-GB"/>
        </a:p>
      </dgm:t>
    </dgm:pt>
    <dgm:pt modelId="{578EF525-9C13-E248-A093-7A33DE8CD2D0}">
      <dgm:prSet phldrT="[Text]"/>
      <dgm:spPr/>
      <dgm:t>
        <a:bodyPr/>
        <a:lstStyle/>
        <a:p>
          <a:pPr algn="ctr"/>
          <a:r>
            <a:rPr lang="en-GB" dirty="0"/>
            <a:t>Separate primitives from attack logic</a:t>
          </a:r>
        </a:p>
      </dgm:t>
    </dgm:pt>
    <dgm:pt modelId="{B82A2FD4-D210-934A-9C5C-9BB189622B82}" type="parTrans" cxnId="{C4C03E07-6CA5-DF46-9705-4D489FFBB5E5}">
      <dgm:prSet/>
      <dgm:spPr/>
      <dgm:t>
        <a:bodyPr/>
        <a:lstStyle/>
        <a:p>
          <a:endParaRPr lang="en-GB"/>
        </a:p>
      </dgm:t>
    </dgm:pt>
    <dgm:pt modelId="{D51AB710-0A53-C747-BD6B-CED67048DF1D}" type="sibTrans" cxnId="{C4C03E07-6CA5-DF46-9705-4D489FFBB5E5}">
      <dgm:prSet/>
      <dgm:spPr/>
      <dgm:t>
        <a:bodyPr/>
        <a:lstStyle/>
        <a:p>
          <a:endParaRPr lang="en-GB"/>
        </a:p>
      </dgm:t>
    </dgm:pt>
    <dgm:pt modelId="{C9D864D0-285D-744B-911C-4D193587E2C8}">
      <dgm:prSet phldrT="[Text]"/>
      <dgm:spPr/>
      <dgm:t>
        <a:bodyPr/>
        <a:lstStyle/>
        <a:p>
          <a:pPr rtl="0"/>
          <a:r>
            <a:rPr lang="en-GB" dirty="0"/>
            <a:t>Interactivity</a:t>
          </a:r>
        </a:p>
      </dgm:t>
    </dgm:pt>
    <dgm:pt modelId="{43F7F663-5E76-0742-A734-B40C115C76AF}" type="parTrans" cxnId="{021D6E50-167F-4049-8960-E7FE8937BAD4}">
      <dgm:prSet/>
      <dgm:spPr/>
      <dgm:t>
        <a:bodyPr/>
        <a:lstStyle/>
        <a:p>
          <a:endParaRPr lang="en-GB"/>
        </a:p>
      </dgm:t>
    </dgm:pt>
    <dgm:pt modelId="{92606290-70D7-8341-BE1C-5F3A549365FD}" type="sibTrans" cxnId="{021D6E50-167F-4049-8960-E7FE8937BAD4}">
      <dgm:prSet/>
      <dgm:spPr/>
      <dgm:t>
        <a:bodyPr/>
        <a:lstStyle/>
        <a:p>
          <a:endParaRPr lang="en-GB"/>
        </a:p>
      </dgm:t>
    </dgm:pt>
    <dgm:pt modelId="{1B02E6BA-E6EB-FE44-AD53-9B08CA8162C7}">
      <dgm:prSet phldrT="[Text]"/>
      <dgm:spPr/>
      <dgm:t>
        <a:bodyPr/>
        <a:lstStyle/>
        <a:p>
          <a:r>
            <a:rPr lang="en-GB" dirty="0"/>
            <a:t>Bidirectional Communication</a:t>
          </a:r>
        </a:p>
      </dgm:t>
    </dgm:pt>
    <dgm:pt modelId="{3717F53F-6EE8-4C45-A150-EB3BF435C664}" type="parTrans" cxnId="{51AEF135-E092-684C-8651-ACDF5B68AE72}">
      <dgm:prSet/>
      <dgm:spPr/>
      <dgm:t>
        <a:bodyPr/>
        <a:lstStyle/>
        <a:p>
          <a:endParaRPr lang="en-GB"/>
        </a:p>
      </dgm:t>
    </dgm:pt>
    <dgm:pt modelId="{C931D2B3-750B-6E42-A056-3CC78ACF3926}" type="sibTrans" cxnId="{51AEF135-E092-684C-8651-ACDF5B68AE72}">
      <dgm:prSet/>
      <dgm:spPr/>
      <dgm:t>
        <a:bodyPr/>
        <a:lstStyle/>
        <a:p>
          <a:endParaRPr lang="en-GB"/>
        </a:p>
      </dgm:t>
    </dgm:pt>
    <dgm:pt modelId="{0835CBD7-D510-CE41-B422-EB2DC8011121}" type="pres">
      <dgm:prSet presAssocID="{6F22CC6B-8AE8-364D-BC12-2BA1A77F63BF}" presName="linear" presStyleCnt="0">
        <dgm:presLayoutVars>
          <dgm:animLvl val="lvl"/>
          <dgm:resizeHandles val="exact"/>
        </dgm:presLayoutVars>
      </dgm:prSet>
      <dgm:spPr/>
    </dgm:pt>
    <dgm:pt modelId="{8E581CB6-9E69-3C46-AF4C-A6C6FB89F0F3}" type="pres">
      <dgm:prSet presAssocID="{6BE8A352-EA45-944A-A016-6297797DD1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F14464-B52C-A64A-A691-D6596BD7EBFA}" type="pres">
      <dgm:prSet presAssocID="{6BE8A352-EA45-944A-A016-6297797DD1A7}" presName="childText" presStyleLbl="revTx" presStyleIdx="0" presStyleCnt="2">
        <dgm:presLayoutVars>
          <dgm:bulletEnabled val="1"/>
        </dgm:presLayoutVars>
      </dgm:prSet>
      <dgm:spPr/>
    </dgm:pt>
    <dgm:pt modelId="{29ADD640-E662-F84F-B92F-7AFAF2C99050}" type="pres">
      <dgm:prSet presAssocID="{C9D864D0-285D-744B-911C-4D193587E2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92C04E-25D5-E54C-8FB7-226DD7A70216}" type="pres">
      <dgm:prSet presAssocID="{C9D864D0-285D-744B-911C-4D193587E2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C03E07-6CA5-DF46-9705-4D489FFBB5E5}" srcId="{6BE8A352-EA45-944A-A016-6297797DD1A7}" destId="{578EF525-9C13-E248-A093-7A33DE8CD2D0}" srcOrd="0" destOrd="0" parTransId="{B82A2FD4-D210-934A-9C5C-9BB189622B82}" sibTransId="{D51AB710-0A53-C747-BD6B-CED67048DF1D}"/>
    <dgm:cxn modelId="{1CE4B528-9AAA-944F-8536-940331812438}" type="presOf" srcId="{6F22CC6B-8AE8-364D-BC12-2BA1A77F63BF}" destId="{0835CBD7-D510-CE41-B422-EB2DC8011121}" srcOrd="0" destOrd="0" presId="urn:microsoft.com/office/officeart/2005/8/layout/vList2"/>
    <dgm:cxn modelId="{41ADDD29-1167-1D48-9E1B-5415B944065F}" type="presOf" srcId="{C9D864D0-285D-744B-911C-4D193587E2C8}" destId="{29ADD640-E662-F84F-B92F-7AFAF2C99050}" srcOrd="0" destOrd="0" presId="urn:microsoft.com/office/officeart/2005/8/layout/vList2"/>
    <dgm:cxn modelId="{51AEF135-E092-684C-8651-ACDF5B68AE72}" srcId="{C9D864D0-285D-744B-911C-4D193587E2C8}" destId="{1B02E6BA-E6EB-FE44-AD53-9B08CA8162C7}" srcOrd="0" destOrd="0" parTransId="{3717F53F-6EE8-4C45-A150-EB3BF435C664}" sibTransId="{C931D2B3-750B-6E42-A056-3CC78ACF3926}"/>
    <dgm:cxn modelId="{CA9D5943-DF1D-1B4C-AFC7-E8077C6B4470}" type="presOf" srcId="{1B02E6BA-E6EB-FE44-AD53-9B08CA8162C7}" destId="{E692C04E-25D5-E54C-8FB7-226DD7A70216}" srcOrd="0" destOrd="0" presId="urn:microsoft.com/office/officeart/2005/8/layout/vList2"/>
    <dgm:cxn modelId="{021D6E50-167F-4049-8960-E7FE8937BAD4}" srcId="{6F22CC6B-8AE8-364D-BC12-2BA1A77F63BF}" destId="{C9D864D0-285D-744B-911C-4D193587E2C8}" srcOrd="1" destOrd="0" parTransId="{43F7F663-5E76-0742-A734-B40C115C76AF}" sibTransId="{92606290-70D7-8341-BE1C-5F3A549365FD}"/>
    <dgm:cxn modelId="{C80418A1-4272-C94E-9B90-6B41221736D5}" type="presOf" srcId="{578EF525-9C13-E248-A093-7A33DE8CD2D0}" destId="{50F14464-B52C-A64A-A691-D6596BD7EBFA}" srcOrd="0" destOrd="0" presId="urn:microsoft.com/office/officeart/2005/8/layout/vList2"/>
    <dgm:cxn modelId="{98BE22ED-00BB-0045-B0E7-23D866FBA425}" srcId="{6F22CC6B-8AE8-364D-BC12-2BA1A77F63BF}" destId="{6BE8A352-EA45-944A-A016-6297797DD1A7}" srcOrd="0" destOrd="0" parTransId="{EFD9047D-3F94-8544-A0F9-4B504B1044EF}" sibTransId="{6E73CF27-A2F0-B345-A62A-B7466B00A8E2}"/>
    <dgm:cxn modelId="{085A9AF6-A705-5843-81C7-BD978C1556AD}" type="presOf" srcId="{6BE8A352-EA45-944A-A016-6297797DD1A7}" destId="{8E581CB6-9E69-3C46-AF4C-A6C6FB89F0F3}" srcOrd="0" destOrd="0" presId="urn:microsoft.com/office/officeart/2005/8/layout/vList2"/>
    <dgm:cxn modelId="{00455FCE-480E-C141-A2C4-8405B25BA074}" type="presParOf" srcId="{0835CBD7-D510-CE41-B422-EB2DC8011121}" destId="{8E581CB6-9E69-3C46-AF4C-A6C6FB89F0F3}" srcOrd="0" destOrd="0" presId="urn:microsoft.com/office/officeart/2005/8/layout/vList2"/>
    <dgm:cxn modelId="{25A4193F-D81E-AE46-96ED-4AD478DD6C2D}" type="presParOf" srcId="{0835CBD7-D510-CE41-B422-EB2DC8011121}" destId="{50F14464-B52C-A64A-A691-D6596BD7EBFA}" srcOrd="1" destOrd="0" presId="urn:microsoft.com/office/officeart/2005/8/layout/vList2"/>
    <dgm:cxn modelId="{75FD431C-9695-6D46-BB36-ECE77FADED6B}" type="presParOf" srcId="{0835CBD7-D510-CE41-B422-EB2DC8011121}" destId="{29ADD640-E662-F84F-B92F-7AFAF2C99050}" srcOrd="2" destOrd="0" presId="urn:microsoft.com/office/officeart/2005/8/layout/vList2"/>
    <dgm:cxn modelId="{3FB575A0-EA29-B24D-9FEE-BA29B48F2BE8}" type="presParOf" srcId="{0835CBD7-D510-CE41-B422-EB2DC8011121}" destId="{E692C04E-25D5-E54C-8FB7-226DD7A702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2CC6B-8AE8-364D-BC12-2BA1A77F63B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E8A352-EA45-944A-A016-6297797DD1A7}">
      <dgm:prSet phldrT="[Text]"/>
      <dgm:spPr/>
      <dgm:t>
        <a:bodyPr anchor="ctr"/>
        <a:lstStyle/>
        <a:p>
          <a:r>
            <a:rPr lang="en-GB" dirty="0"/>
            <a:t>Reusability ✅</a:t>
          </a:r>
        </a:p>
      </dgm:t>
    </dgm:pt>
    <dgm:pt modelId="{EFD9047D-3F94-8544-A0F9-4B504B1044EF}" type="parTrans" cxnId="{98BE22ED-00BB-0045-B0E7-23D866FBA425}">
      <dgm:prSet/>
      <dgm:spPr/>
      <dgm:t>
        <a:bodyPr/>
        <a:lstStyle/>
        <a:p>
          <a:endParaRPr lang="en-GB"/>
        </a:p>
      </dgm:t>
    </dgm:pt>
    <dgm:pt modelId="{6E73CF27-A2F0-B345-A62A-B7466B00A8E2}" type="sibTrans" cxnId="{98BE22ED-00BB-0045-B0E7-23D866FBA425}">
      <dgm:prSet/>
      <dgm:spPr/>
      <dgm:t>
        <a:bodyPr/>
        <a:lstStyle/>
        <a:p>
          <a:endParaRPr lang="en-GB"/>
        </a:p>
      </dgm:t>
    </dgm:pt>
    <dgm:pt modelId="{578EF525-9C13-E248-A093-7A33DE8CD2D0}">
      <dgm:prSet phldrT="[Text]"/>
      <dgm:spPr/>
      <dgm:t>
        <a:bodyPr/>
        <a:lstStyle/>
        <a:p>
          <a:pPr algn="ctr"/>
          <a:r>
            <a:rPr lang="en-GB" dirty="0"/>
            <a:t>Separate primitives from attack logic</a:t>
          </a:r>
        </a:p>
      </dgm:t>
    </dgm:pt>
    <dgm:pt modelId="{B82A2FD4-D210-934A-9C5C-9BB189622B82}" type="parTrans" cxnId="{C4C03E07-6CA5-DF46-9705-4D489FFBB5E5}">
      <dgm:prSet/>
      <dgm:spPr/>
      <dgm:t>
        <a:bodyPr/>
        <a:lstStyle/>
        <a:p>
          <a:endParaRPr lang="en-GB"/>
        </a:p>
      </dgm:t>
    </dgm:pt>
    <dgm:pt modelId="{D51AB710-0A53-C747-BD6B-CED67048DF1D}" type="sibTrans" cxnId="{C4C03E07-6CA5-DF46-9705-4D489FFBB5E5}">
      <dgm:prSet/>
      <dgm:spPr/>
      <dgm:t>
        <a:bodyPr/>
        <a:lstStyle/>
        <a:p>
          <a:endParaRPr lang="en-GB"/>
        </a:p>
      </dgm:t>
    </dgm:pt>
    <dgm:pt modelId="{C9D864D0-285D-744B-911C-4D193587E2C8}">
      <dgm:prSet phldrT="[Text]"/>
      <dgm:spPr/>
      <dgm:t>
        <a:bodyPr/>
        <a:lstStyle/>
        <a:p>
          <a:pPr rtl="0"/>
          <a:r>
            <a:rPr lang="en-GB" dirty="0"/>
            <a:t>Interactivity ✅</a:t>
          </a:r>
        </a:p>
      </dgm:t>
    </dgm:pt>
    <dgm:pt modelId="{43F7F663-5E76-0742-A734-B40C115C76AF}" type="parTrans" cxnId="{021D6E50-167F-4049-8960-E7FE8937BAD4}">
      <dgm:prSet/>
      <dgm:spPr/>
      <dgm:t>
        <a:bodyPr/>
        <a:lstStyle/>
        <a:p>
          <a:endParaRPr lang="en-GB"/>
        </a:p>
      </dgm:t>
    </dgm:pt>
    <dgm:pt modelId="{92606290-70D7-8341-BE1C-5F3A549365FD}" type="sibTrans" cxnId="{021D6E50-167F-4049-8960-E7FE8937BAD4}">
      <dgm:prSet/>
      <dgm:spPr/>
      <dgm:t>
        <a:bodyPr/>
        <a:lstStyle/>
        <a:p>
          <a:endParaRPr lang="en-GB"/>
        </a:p>
      </dgm:t>
    </dgm:pt>
    <dgm:pt modelId="{1B02E6BA-E6EB-FE44-AD53-9B08CA8162C7}">
      <dgm:prSet phldrT="[Text]"/>
      <dgm:spPr/>
      <dgm:t>
        <a:bodyPr/>
        <a:lstStyle/>
        <a:p>
          <a:r>
            <a:rPr lang="en-GB" dirty="0"/>
            <a:t>Bidirectional Communication</a:t>
          </a:r>
        </a:p>
      </dgm:t>
    </dgm:pt>
    <dgm:pt modelId="{3717F53F-6EE8-4C45-A150-EB3BF435C664}" type="parTrans" cxnId="{51AEF135-E092-684C-8651-ACDF5B68AE72}">
      <dgm:prSet/>
      <dgm:spPr/>
      <dgm:t>
        <a:bodyPr/>
        <a:lstStyle/>
        <a:p>
          <a:endParaRPr lang="en-GB"/>
        </a:p>
      </dgm:t>
    </dgm:pt>
    <dgm:pt modelId="{C931D2B3-750B-6E42-A056-3CC78ACF3926}" type="sibTrans" cxnId="{51AEF135-E092-684C-8651-ACDF5B68AE72}">
      <dgm:prSet/>
      <dgm:spPr/>
      <dgm:t>
        <a:bodyPr/>
        <a:lstStyle/>
        <a:p>
          <a:endParaRPr lang="en-GB"/>
        </a:p>
      </dgm:t>
    </dgm:pt>
    <dgm:pt modelId="{0835CBD7-D510-CE41-B422-EB2DC8011121}" type="pres">
      <dgm:prSet presAssocID="{6F22CC6B-8AE8-364D-BC12-2BA1A77F63BF}" presName="linear" presStyleCnt="0">
        <dgm:presLayoutVars>
          <dgm:animLvl val="lvl"/>
          <dgm:resizeHandles val="exact"/>
        </dgm:presLayoutVars>
      </dgm:prSet>
      <dgm:spPr/>
    </dgm:pt>
    <dgm:pt modelId="{8E581CB6-9E69-3C46-AF4C-A6C6FB89F0F3}" type="pres">
      <dgm:prSet presAssocID="{6BE8A352-EA45-944A-A016-6297797DD1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F14464-B52C-A64A-A691-D6596BD7EBFA}" type="pres">
      <dgm:prSet presAssocID="{6BE8A352-EA45-944A-A016-6297797DD1A7}" presName="childText" presStyleLbl="revTx" presStyleIdx="0" presStyleCnt="2">
        <dgm:presLayoutVars>
          <dgm:bulletEnabled val="1"/>
        </dgm:presLayoutVars>
      </dgm:prSet>
      <dgm:spPr/>
    </dgm:pt>
    <dgm:pt modelId="{29ADD640-E662-F84F-B92F-7AFAF2C99050}" type="pres">
      <dgm:prSet presAssocID="{C9D864D0-285D-744B-911C-4D193587E2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92C04E-25D5-E54C-8FB7-226DD7A70216}" type="pres">
      <dgm:prSet presAssocID="{C9D864D0-285D-744B-911C-4D193587E2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C03E07-6CA5-DF46-9705-4D489FFBB5E5}" srcId="{6BE8A352-EA45-944A-A016-6297797DD1A7}" destId="{578EF525-9C13-E248-A093-7A33DE8CD2D0}" srcOrd="0" destOrd="0" parTransId="{B82A2FD4-D210-934A-9C5C-9BB189622B82}" sibTransId="{D51AB710-0A53-C747-BD6B-CED67048DF1D}"/>
    <dgm:cxn modelId="{1CE4B528-9AAA-944F-8536-940331812438}" type="presOf" srcId="{6F22CC6B-8AE8-364D-BC12-2BA1A77F63BF}" destId="{0835CBD7-D510-CE41-B422-EB2DC8011121}" srcOrd="0" destOrd="0" presId="urn:microsoft.com/office/officeart/2005/8/layout/vList2"/>
    <dgm:cxn modelId="{41ADDD29-1167-1D48-9E1B-5415B944065F}" type="presOf" srcId="{C9D864D0-285D-744B-911C-4D193587E2C8}" destId="{29ADD640-E662-F84F-B92F-7AFAF2C99050}" srcOrd="0" destOrd="0" presId="urn:microsoft.com/office/officeart/2005/8/layout/vList2"/>
    <dgm:cxn modelId="{51AEF135-E092-684C-8651-ACDF5B68AE72}" srcId="{C9D864D0-285D-744B-911C-4D193587E2C8}" destId="{1B02E6BA-E6EB-FE44-AD53-9B08CA8162C7}" srcOrd="0" destOrd="0" parTransId="{3717F53F-6EE8-4C45-A150-EB3BF435C664}" sibTransId="{C931D2B3-750B-6E42-A056-3CC78ACF3926}"/>
    <dgm:cxn modelId="{CA9D5943-DF1D-1B4C-AFC7-E8077C6B4470}" type="presOf" srcId="{1B02E6BA-E6EB-FE44-AD53-9B08CA8162C7}" destId="{E692C04E-25D5-E54C-8FB7-226DD7A70216}" srcOrd="0" destOrd="0" presId="urn:microsoft.com/office/officeart/2005/8/layout/vList2"/>
    <dgm:cxn modelId="{021D6E50-167F-4049-8960-E7FE8937BAD4}" srcId="{6F22CC6B-8AE8-364D-BC12-2BA1A77F63BF}" destId="{C9D864D0-285D-744B-911C-4D193587E2C8}" srcOrd="1" destOrd="0" parTransId="{43F7F663-5E76-0742-A734-B40C115C76AF}" sibTransId="{92606290-70D7-8341-BE1C-5F3A549365FD}"/>
    <dgm:cxn modelId="{C80418A1-4272-C94E-9B90-6B41221736D5}" type="presOf" srcId="{578EF525-9C13-E248-A093-7A33DE8CD2D0}" destId="{50F14464-B52C-A64A-A691-D6596BD7EBFA}" srcOrd="0" destOrd="0" presId="urn:microsoft.com/office/officeart/2005/8/layout/vList2"/>
    <dgm:cxn modelId="{98BE22ED-00BB-0045-B0E7-23D866FBA425}" srcId="{6F22CC6B-8AE8-364D-BC12-2BA1A77F63BF}" destId="{6BE8A352-EA45-944A-A016-6297797DD1A7}" srcOrd="0" destOrd="0" parTransId="{EFD9047D-3F94-8544-A0F9-4B504B1044EF}" sibTransId="{6E73CF27-A2F0-B345-A62A-B7466B00A8E2}"/>
    <dgm:cxn modelId="{085A9AF6-A705-5843-81C7-BD978C1556AD}" type="presOf" srcId="{6BE8A352-EA45-944A-A016-6297797DD1A7}" destId="{8E581CB6-9E69-3C46-AF4C-A6C6FB89F0F3}" srcOrd="0" destOrd="0" presId="urn:microsoft.com/office/officeart/2005/8/layout/vList2"/>
    <dgm:cxn modelId="{00455FCE-480E-C141-A2C4-8405B25BA074}" type="presParOf" srcId="{0835CBD7-D510-CE41-B422-EB2DC8011121}" destId="{8E581CB6-9E69-3C46-AF4C-A6C6FB89F0F3}" srcOrd="0" destOrd="0" presId="urn:microsoft.com/office/officeart/2005/8/layout/vList2"/>
    <dgm:cxn modelId="{25A4193F-D81E-AE46-96ED-4AD478DD6C2D}" type="presParOf" srcId="{0835CBD7-D510-CE41-B422-EB2DC8011121}" destId="{50F14464-B52C-A64A-A691-D6596BD7EBFA}" srcOrd="1" destOrd="0" presId="urn:microsoft.com/office/officeart/2005/8/layout/vList2"/>
    <dgm:cxn modelId="{75FD431C-9695-6D46-BB36-ECE77FADED6B}" type="presParOf" srcId="{0835CBD7-D510-CE41-B422-EB2DC8011121}" destId="{29ADD640-E662-F84F-B92F-7AFAF2C99050}" srcOrd="2" destOrd="0" presId="urn:microsoft.com/office/officeart/2005/8/layout/vList2"/>
    <dgm:cxn modelId="{3FB575A0-EA29-B24D-9FEE-BA29B48F2BE8}" type="presParOf" srcId="{0835CBD7-D510-CE41-B422-EB2DC8011121}" destId="{E692C04E-25D5-E54C-8FB7-226DD7A702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81CB6-9E69-3C46-AF4C-A6C6FB89F0F3}">
      <dsp:nvSpPr>
        <dsp:cNvPr id="0" name=""/>
        <dsp:cNvSpPr/>
      </dsp:nvSpPr>
      <dsp:spPr>
        <a:xfrm>
          <a:off x="0" y="230625"/>
          <a:ext cx="8523649" cy="1235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Reusability</a:t>
          </a:r>
        </a:p>
      </dsp:txBody>
      <dsp:txXfrm>
        <a:off x="60313" y="290938"/>
        <a:ext cx="8403023" cy="1114893"/>
      </dsp:txXfrm>
    </dsp:sp>
    <dsp:sp modelId="{50F14464-B52C-A64A-A691-D6596BD7EBFA}">
      <dsp:nvSpPr>
        <dsp:cNvPr id="0" name=""/>
        <dsp:cNvSpPr/>
      </dsp:nvSpPr>
      <dsp:spPr>
        <a:xfrm>
          <a:off x="0" y="1466145"/>
          <a:ext cx="852364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26" tIns="60960" rIns="341376" bIns="60960" numCol="1" spcCol="1270" anchor="t" anchorCtr="0">
          <a:noAutofit/>
        </a:bodyPr>
        <a:lstStyle/>
        <a:p>
          <a:pPr marL="285750" lvl="1" indent="-285750" algn="ctr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700" kern="1200" dirty="0"/>
            <a:t>Separate primitives from attack logic</a:t>
          </a:r>
        </a:p>
      </dsp:txBody>
      <dsp:txXfrm>
        <a:off x="0" y="1466145"/>
        <a:ext cx="8523649" cy="794880"/>
      </dsp:txXfrm>
    </dsp:sp>
    <dsp:sp modelId="{29ADD640-E662-F84F-B92F-7AFAF2C99050}">
      <dsp:nvSpPr>
        <dsp:cNvPr id="0" name=""/>
        <dsp:cNvSpPr/>
      </dsp:nvSpPr>
      <dsp:spPr>
        <a:xfrm>
          <a:off x="0" y="2261025"/>
          <a:ext cx="8523649" cy="1235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Interactivity</a:t>
          </a:r>
        </a:p>
      </dsp:txBody>
      <dsp:txXfrm>
        <a:off x="60313" y="2321338"/>
        <a:ext cx="8403023" cy="1114893"/>
      </dsp:txXfrm>
    </dsp:sp>
    <dsp:sp modelId="{E692C04E-25D5-E54C-8FB7-226DD7A70216}">
      <dsp:nvSpPr>
        <dsp:cNvPr id="0" name=""/>
        <dsp:cNvSpPr/>
      </dsp:nvSpPr>
      <dsp:spPr>
        <a:xfrm>
          <a:off x="0" y="3496545"/>
          <a:ext cx="852364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2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700" kern="1200" dirty="0"/>
            <a:t>Bidirectional Communication</a:t>
          </a:r>
        </a:p>
      </dsp:txBody>
      <dsp:txXfrm>
        <a:off x="0" y="3496545"/>
        <a:ext cx="8523649" cy="79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81CB6-9E69-3C46-AF4C-A6C6FB89F0F3}">
      <dsp:nvSpPr>
        <dsp:cNvPr id="0" name=""/>
        <dsp:cNvSpPr/>
      </dsp:nvSpPr>
      <dsp:spPr>
        <a:xfrm>
          <a:off x="0" y="202545"/>
          <a:ext cx="8523649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Reusability ✅</a:t>
          </a:r>
        </a:p>
      </dsp:txBody>
      <dsp:txXfrm>
        <a:off x="61684" y="264229"/>
        <a:ext cx="8400281" cy="1140231"/>
      </dsp:txXfrm>
    </dsp:sp>
    <dsp:sp modelId="{50F14464-B52C-A64A-A691-D6596BD7EBFA}">
      <dsp:nvSpPr>
        <dsp:cNvPr id="0" name=""/>
        <dsp:cNvSpPr/>
      </dsp:nvSpPr>
      <dsp:spPr>
        <a:xfrm>
          <a:off x="0" y="1466145"/>
          <a:ext cx="852364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26" tIns="60960" rIns="341376" bIns="60960" numCol="1" spcCol="1270" anchor="t" anchorCtr="0">
          <a:noAutofit/>
        </a:bodyPr>
        <a:lstStyle/>
        <a:p>
          <a:pPr marL="285750" lvl="1" indent="-285750" algn="ctr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700" kern="1200" dirty="0"/>
            <a:t>Separate primitives from attack logic</a:t>
          </a:r>
        </a:p>
      </dsp:txBody>
      <dsp:txXfrm>
        <a:off x="0" y="1466145"/>
        <a:ext cx="8523649" cy="794880"/>
      </dsp:txXfrm>
    </dsp:sp>
    <dsp:sp modelId="{29ADD640-E662-F84F-B92F-7AFAF2C99050}">
      <dsp:nvSpPr>
        <dsp:cNvPr id="0" name=""/>
        <dsp:cNvSpPr/>
      </dsp:nvSpPr>
      <dsp:spPr>
        <a:xfrm>
          <a:off x="0" y="2261025"/>
          <a:ext cx="8523649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Interactivity</a:t>
          </a:r>
        </a:p>
      </dsp:txBody>
      <dsp:txXfrm>
        <a:off x="61684" y="2322709"/>
        <a:ext cx="8400281" cy="1140231"/>
      </dsp:txXfrm>
    </dsp:sp>
    <dsp:sp modelId="{E692C04E-25D5-E54C-8FB7-226DD7A70216}">
      <dsp:nvSpPr>
        <dsp:cNvPr id="0" name=""/>
        <dsp:cNvSpPr/>
      </dsp:nvSpPr>
      <dsp:spPr>
        <a:xfrm>
          <a:off x="0" y="3524625"/>
          <a:ext cx="852364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2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700" kern="1200" dirty="0"/>
            <a:t>Bidirectional Communication</a:t>
          </a:r>
        </a:p>
      </dsp:txBody>
      <dsp:txXfrm>
        <a:off x="0" y="3524625"/>
        <a:ext cx="8523649" cy="794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81CB6-9E69-3C46-AF4C-A6C6FB89F0F3}">
      <dsp:nvSpPr>
        <dsp:cNvPr id="0" name=""/>
        <dsp:cNvSpPr/>
      </dsp:nvSpPr>
      <dsp:spPr>
        <a:xfrm>
          <a:off x="0" y="202545"/>
          <a:ext cx="8523649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Reusability ✅</a:t>
          </a:r>
        </a:p>
      </dsp:txBody>
      <dsp:txXfrm>
        <a:off x="61684" y="264229"/>
        <a:ext cx="8400281" cy="1140231"/>
      </dsp:txXfrm>
    </dsp:sp>
    <dsp:sp modelId="{50F14464-B52C-A64A-A691-D6596BD7EBFA}">
      <dsp:nvSpPr>
        <dsp:cNvPr id="0" name=""/>
        <dsp:cNvSpPr/>
      </dsp:nvSpPr>
      <dsp:spPr>
        <a:xfrm>
          <a:off x="0" y="1466145"/>
          <a:ext cx="852364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26" tIns="60960" rIns="341376" bIns="60960" numCol="1" spcCol="1270" anchor="t" anchorCtr="0">
          <a:noAutofit/>
        </a:bodyPr>
        <a:lstStyle/>
        <a:p>
          <a:pPr marL="285750" lvl="1" indent="-285750" algn="ctr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700" kern="1200" dirty="0"/>
            <a:t>Separate primitives from attack logic</a:t>
          </a:r>
        </a:p>
      </dsp:txBody>
      <dsp:txXfrm>
        <a:off x="0" y="1466145"/>
        <a:ext cx="8523649" cy="794880"/>
      </dsp:txXfrm>
    </dsp:sp>
    <dsp:sp modelId="{29ADD640-E662-F84F-B92F-7AFAF2C99050}">
      <dsp:nvSpPr>
        <dsp:cNvPr id="0" name=""/>
        <dsp:cNvSpPr/>
      </dsp:nvSpPr>
      <dsp:spPr>
        <a:xfrm>
          <a:off x="0" y="2261025"/>
          <a:ext cx="8523649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Interactivity ✅</a:t>
          </a:r>
        </a:p>
      </dsp:txBody>
      <dsp:txXfrm>
        <a:off x="61684" y="2322709"/>
        <a:ext cx="8400281" cy="1140231"/>
      </dsp:txXfrm>
    </dsp:sp>
    <dsp:sp modelId="{E692C04E-25D5-E54C-8FB7-226DD7A70216}">
      <dsp:nvSpPr>
        <dsp:cNvPr id="0" name=""/>
        <dsp:cNvSpPr/>
      </dsp:nvSpPr>
      <dsp:spPr>
        <a:xfrm>
          <a:off x="0" y="3524625"/>
          <a:ext cx="852364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2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700" kern="1200" dirty="0"/>
            <a:t>Bidirectional Communication</a:t>
          </a:r>
        </a:p>
      </dsp:txBody>
      <dsp:txXfrm>
        <a:off x="0" y="3524625"/>
        <a:ext cx="8523649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6524D4C-2E22-4AC6-89B0-3755CEFE9A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1262DB-4B4F-4FF7-80F2-C458F37BD1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3160C-79D6-4470-AA9C-76032B07056A}" type="datetimeFigureOut">
              <a:rPr lang="de-DE" smtClean="0"/>
              <a:t>04.02.24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022881-3260-40EA-BB6B-DF0C6A833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D89A7E-28E7-4094-9258-5B9624822F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A6EB2-5F10-4E3B-9F0B-38889AC04E0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9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7D4F2-6F15-4C48-BB73-FA44427E2FB5}" type="datetimeFigureOut">
              <a:rPr lang="de-DE" smtClean="0"/>
              <a:t>04.02.24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34C1-00C1-4111-B6A4-924F00B08BB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46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0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22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Kernel Development is hard</a:t>
            </a:r>
          </a:p>
          <a:p>
            <a:r>
              <a:rPr lang="en-DE" dirty="0"/>
              <a:t>- limited programming environment</a:t>
            </a:r>
          </a:p>
          <a:p>
            <a:r>
              <a:rPr lang="en-DE" dirty="0"/>
              <a:t>- frequent crashes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423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14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15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A66D9-542C-A4C1-9D81-0D4A83D24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54C58-FD92-7321-08F2-33AD807E2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D24BD-C688-88A5-2FA3-90F227277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F6E38-C1CF-0577-F32F-A1D19CA5F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35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3318-42AC-8B2B-71F7-ABEC2B93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03D06-13C3-DFB6-35EC-012DA0078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50BB3-645E-3115-D608-7FA8AE075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7B319-C9D8-10EA-1429-B2784E660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12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E340C-8718-78DD-1E33-1DF238136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2E435-891C-A853-7134-6A4556F8E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8FD95-A20A-9901-49F8-0A3EC6357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BDBA8-1ABA-7A96-D0F2-CFC6AD6B3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859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DACF2-1D86-6890-871E-E69A9C044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92473-B194-6338-ED26-460673036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7588EE-E914-B24C-3FF1-21760DF32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D2177-CE38-5902-B8E0-259BE3F3C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624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93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SEV-Step about AMD SEV</a:t>
            </a:r>
          </a:p>
          <a:p>
            <a:r>
              <a:rPr lang="en-DE" dirty="0"/>
              <a:t>Single Stepping affects all Confidential Computing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18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Instead of attack say: we want to take samples/snapshots of the state of the 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54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SGX Step Usage</a:t>
            </a:r>
          </a:p>
          <a:p>
            <a:pPr marL="228600" indent="-228600">
              <a:buAutoNum type="arabicParenR"/>
            </a:pPr>
            <a:r>
              <a:rPr lang="en-DE" dirty="0"/>
              <a:t>Interupt Latency</a:t>
            </a:r>
          </a:p>
          <a:p>
            <a:pPr marL="228600" indent="-228600">
              <a:buAutoNum type="arabicParenR"/>
            </a:pPr>
            <a:r>
              <a:rPr lang="en-DE" dirty="0"/>
              <a:t>Attack programs with secret dependent control flow. Count instructions to reveal secret</a:t>
            </a:r>
          </a:p>
          <a:p>
            <a:pPr marL="228600" indent="-228600">
              <a:buAutoNum type="arabicParenR"/>
            </a:pPr>
            <a:r>
              <a:rPr lang="en-DE" dirty="0"/>
              <a:t>No Architectural progress but microarchitectural effects</a:t>
            </a:r>
          </a:p>
          <a:p>
            <a:pPr marL="228600" indent="-228600">
              <a:buAutoNum type="arabicParenR"/>
            </a:pPr>
            <a:r>
              <a:rPr lang="en-DE" dirty="0"/>
              <a:t>As ampliflier for a wide range of mescalaneos attacks (mds attacks like lvi, zombieload)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2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Highlight here, that this has not been done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4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These are the results when naively implementing on SEV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18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This Data is from AEX Notify Paper and shows the timer distribution there. Looking at his data our results make sense.</a:t>
            </a:r>
          </a:p>
          <a:p>
            <a:r>
              <a:rPr lang="en-DE" dirty="0"/>
              <a:t>What do we do to fix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01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FLUSH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03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Now it works</a:t>
            </a:r>
          </a:p>
          <a:p>
            <a:endParaRPr lang="en-DE" dirty="0"/>
          </a:p>
          <a:p>
            <a:r>
              <a:rPr lang="en-DE" dirty="0"/>
              <a:t>SEV Step is the first to reliably single step sev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27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 t="1991"/>
          <a:stretch/>
        </p:blipFill>
        <p:spPr bwMode="auto">
          <a:xfrm>
            <a:off x="7684777" y="136525"/>
            <a:ext cx="4507223" cy="672147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 bwMode="auto">
          <a:xfrm>
            <a:off x="1524000" y="2210517"/>
            <a:ext cx="9144000" cy="18000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4350056"/>
            <a:ext cx="9144000" cy="12600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500000" y="4121354"/>
            <a:ext cx="10692000" cy="1178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500000" y="4114589"/>
            <a:ext cx="10692000" cy="117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9788" y="1440000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 bwMode="auto">
          <a:xfrm>
            <a:off x="5067300" y="1440000"/>
            <a:ext cx="6286500" cy="456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5216" y="2520000"/>
            <a:ext cx="3932237" cy="3488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9788" y="1440000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067300" y="1440000"/>
            <a:ext cx="6284912" cy="456917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520609"/>
            <a:ext cx="3932237" cy="3499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12192000" cy="457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0" y="4579200"/>
            <a:ext cx="12191999" cy="2278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 bwMode="auto">
          <a:xfrm>
            <a:off x="1097279" y="4799362"/>
            <a:ext cx="10113645" cy="743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097279" y="5715000"/>
            <a:ext cx="10113264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838200" y="1440000"/>
            <a:ext cx="10515600" cy="9000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2538228"/>
            <a:ext cx="10515600" cy="351332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838200" y="1440000"/>
            <a:ext cx="10515600" cy="2960975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4605403"/>
            <a:ext cx="10515600" cy="10932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 1-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8200" y="1430759"/>
            <a:ext cx="10515600" cy="9000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2538971"/>
            <a:ext cx="10515599" cy="3442728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8200" y="1430759"/>
            <a:ext cx="10515600" cy="900000"/>
          </a:xfrm>
        </p:spPr>
        <p:txBody>
          <a:bodyPr/>
          <a:lstStyle/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1" y="2538971"/>
            <a:ext cx="5181600" cy="3442728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1" y="2538971"/>
            <a:ext cx="5181600" cy="3442728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126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839788" y="1440000"/>
            <a:ext cx="10515600" cy="900000"/>
          </a:xfr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800" y="2462400"/>
            <a:ext cx="5157787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8800" y="3135167"/>
            <a:ext cx="5157787" cy="2865583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55677" y="2462507"/>
            <a:ext cx="5183188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55677" y="3135167"/>
            <a:ext cx="5183188" cy="2865583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839788" y="1440000"/>
            <a:ext cx="10515600" cy="900000"/>
          </a:xfr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800" y="2462400"/>
            <a:ext cx="5157787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8800" y="3135167"/>
            <a:ext cx="5157787" cy="286558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55677" y="2462507"/>
            <a:ext cx="5183188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55677" y="3135167"/>
            <a:ext cx="5183188" cy="286558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323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838200" y="1430759"/>
            <a:ext cx="10515600" cy="900000"/>
          </a:xfrm>
        </p:spPr>
        <p:txBody>
          <a:bodyPr/>
          <a:lstStyle/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00ACBA6-1D65-4A96-B1FE-82A066398EDF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838200" y="2540392"/>
            <a:ext cx="10515600" cy="3424473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   |   Organisationseinheit   |   Name   |   Datum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838200" y="6203193"/>
            <a:ext cx="4361084" cy="24622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spcCol="180000" rtlCol="0" anchor="ctr">
            <a:spAutoFit/>
          </a:bodyPr>
          <a:lstStyle>
            <a:lvl1pPr algn="l">
              <a:defRPr sz="1000">
                <a:ln>
                  <a:noFill/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Titel   |   Organisationseinheit   |   Name   |  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416990" y="6220601"/>
            <a:ext cx="447136" cy="22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A0714D-DDB7-45CB-BE16-61ED5C82E9B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1430759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 dirty="0"/>
              <a:t>Mastertitelformat bearbeiten</a:t>
            </a:r>
            <a:endParaRPr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2556810"/>
            <a:ext cx="10515600" cy="350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864126" y="0"/>
            <a:ext cx="11376000" cy="125408"/>
          </a:xfrm>
          <a:prstGeom prst="rect">
            <a:avLst/>
          </a:prstGeom>
        </p:spPr>
      </p:pic>
      <p:pic>
        <p:nvPicPr>
          <p:cNvPr id="11" name="Bild 33" descr="Slogan_ImFocus"/>
          <p:cNvPicPr/>
          <p:nvPr userDrawn="1"/>
        </p:nvPicPr>
        <p:blipFill>
          <a:blip r:embed="rId15"/>
          <a:stretch/>
        </p:blipFill>
        <p:spPr bwMode="auto">
          <a:xfrm>
            <a:off x="9925050" y="6291666"/>
            <a:ext cx="142875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A1F7468-E420-49A6-BF20-CCB7B64C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7089"/>
          <a:stretch/>
        </p:blipFill>
        <p:spPr bwMode="auto">
          <a:xfrm>
            <a:off x="159326" y="246282"/>
            <a:ext cx="3242750" cy="10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9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tabLst>
          <a:tab pos="449263" algn="l"/>
          <a:tab pos="630238" algn="l"/>
        </a:tabLst>
        <a:defRPr sz="40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84FC5D6-0CC0-41E5-82C4-6B641015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03193"/>
            <a:ext cx="4361084" cy="246221"/>
          </a:xfrm>
        </p:spPr>
        <p:txBody>
          <a:bodyPr/>
          <a:lstStyle/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IT-Security   |   Luca Wilke   |   04.02.2024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260165-8599-4F3D-8326-FFBF7202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6990" y="6220601"/>
            <a:ext cx="447136" cy="227857"/>
          </a:xfrm>
        </p:spPr>
        <p:txBody>
          <a:bodyPr/>
          <a:lstStyle/>
          <a:p>
            <a:fld id="{C7A0714D-DDB7-45CB-BE16-61ED5C82E9BD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0863745-320C-431D-B301-61CA002F6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</a:pPr>
            <a:r>
              <a:rPr lang="de-DE" dirty="0"/>
              <a:t>SEV-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A93D6BF5-8995-418D-9D18-9EDDE6D47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de-DE" dirty="0"/>
              <a:t>A Single-</a:t>
            </a:r>
            <a:r>
              <a:rPr lang="de-DE" dirty="0" err="1"/>
              <a:t>Stepping</a:t>
            </a:r>
            <a:r>
              <a:rPr lang="de-DE" dirty="0"/>
              <a:t> Framework </a:t>
            </a:r>
            <a:r>
              <a:rPr lang="de-DE" dirty="0" err="1"/>
              <a:t>for</a:t>
            </a:r>
            <a:r>
              <a:rPr lang="de-DE" dirty="0"/>
              <a:t> AMD-SEV</a:t>
            </a:r>
          </a:p>
          <a:p>
            <a:pPr marL="0" indent="0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de-DE" b="1" u="sng" dirty="0"/>
              <a:t>Luca Wilke</a:t>
            </a:r>
            <a:r>
              <a:rPr lang="de-DE" dirty="0"/>
              <a:t>, Jan </a:t>
            </a:r>
            <a:r>
              <a:rPr lang="de-DE" dirty="0" err="1"/>
              <a:t>Wichelmann</a:t>
            </a:r>
            <a:r>
              <a:rPr lang="de-DE" dirty="0"/>
              <a:t>, Anja </a:t>
            </a:r>
            <a:r>
              <a:rPr lang="de-DE" dirty="0" err="1"/>
              <a:t>Rabich</a:t>
            </a:r>
            <a:r>
              <a:rPr lang="de-DE" dirty="0"/>
              <a:t> and Thomas Eisenbarth</a:t>
            </a:r>
          </a:p>
        </p:txBody>
      </p:sp>
      <p:pic>
        <p:nvPicPr>
          <p:cNvPr id="4" name="Picture 3" descr="A qr code with a cat&#10;&#10;Description automatically generated">
            <a:extLst>
              <a:ext uri="{FF2B5EF4-FFF2-40B4-BE49-F238E27FC236}">
                <a16:creationId xmlns:a16="http://schemas.microsoft.com/office/drawing/2014/main" id="{DFFB3E72-EEE2-6D79-AD51-5583093F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7162" y="1219200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E912F8-890E-62A2-272D-3E5A0E0AE7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E38B80-CCA8-00BB-A8D5-BED0F0C9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4E5874A-09C7-9BBA-8653-440F53D66F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Root </a:t>
            </a:r>
            <a:r>
              <a:rPr lang="de-DE" dirty="0" err="1"/>
              <a:t>Cause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86AC96-AC08-8074-0E80-23162853E0E7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F67B752-D6D7-0ABC-2787-A9C118284F3D}"/>
              </a:ext>
            </a:extLst>
          </p:cNvPr>
          <p:cNvSpPr/>
          <p:nvPr/>
        </p:nvSpPr>
        <p:spPr bwMode="auto">
          <a:xfrm>
            <a:off x="4769108" y="3593780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2237F55-4EF3-5E58-EF78-2C501BFF32D0}"/>
              </a:ext>
            </a:extLst>
          </p:cNvPr>
          <p:cNvSpPr/>
          <p:nvPr/>
        </p:nvSpPr>
        <p:spPr bwMode="auto">
          <a:xfrm>
            <a:off x="6252696" y="358836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10C08-A981-0274-9583-9FE47DB82BC2}"/>
              </a:ext>
            </a:extLst>
          </p:cNvPr>
          <p:cNvSpPr/>
          <p:nvPr/>
        </p:nvSpPr>
        <p:spPr bwMode="auto">
          <a:xfrm>
            <a:off x="7771248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008C9A-1597-C1FC-A783-B0CA90D77D80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0E6109E-A3F4-0167-8A4A-037FE9FB4EBD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22947F1B-73CF-56C7-0721-C53694417F67}"/>
              </a:ext>
            </a:extLst>
          </p:cNvPr>
          <p:cNvCxnSpPr>
            <a:stCxn id="3" idx="0"/>
            <a:endCxn id="13" idx="0"/>
          </p:cNvCxnSpPr>
          <p:nvPr/>
        </p:nvCxnSpPr>
        <p:spPr>
          <a:xfrm rot="16200000" flipH="1">
            <a:off x="3985331" y="2090003"/>
            <a:ext cx="5414" cy="3002140"/>
          </a:xfrm>
          <a:prstGeom prst="curvedConnector3">
            <a:avLst>
              <a:gd name="adj1" fmla="val -89992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Magnifying glass with solid fill">
            <a:extLst>
              <a:ext uri="{FF2B5EF4-FFF2-40B4-BE49-F238E27FC236}">
                <a16:creationId xmlns:a16="http://schemas.microsoft.com/office/drawing/2014/main" id="{1FF8DCCB-3B4F-4B63-0D92-5DE9DC152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786590" y="3052813"/>
            <a:ext cx="1626662" cy="162666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E3F43F4-D926-98CE-29C3-D9515F1FB180}"/>
              </a:ext>
            </a:extLst>
          </p:cNvPr>
          <p:cNvSpPr txBox="1"/>
          <p:nvPr/>
        </p:nvSpPr>
        <p:spPr bwMode="auto">
          <a:xfrm>
            <a:off x="5738731" y="2787171"/>
            <a:ext cx="225414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What happens now?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F95C93-76CA-15AD-66ED-BA35A922533D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209108" y="2324100"/>
            <a:ext cx="0" cy="1449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B6EB8F6C-1B3B-5295-6DA7-E980554FE089}"/>
              </a:ext>
            </a:extLst>
          </p:cNvPr>
          <p:cNvCxnSpPr>
            <a:cxnSpLocks/>
            <a:stCxn id="13" idx="0"/>
            <a:endCxn id="13" idx="3"/>
          </p:cNvCxnSpPr>
          <p:nvPr/>
        </p:nvCxnSpPr>
        <p:spPr>
          <a:xfrm rot="16200000" flipH="1">
            <a:off x="5759108" y="3323780"/>
            <a:ext cx="180000" cy="720000"/>
          </a:xfrm>
          <a:prstGeom prst="bentConnector4">
            <a:avLst>
              <a:gd name="adj1" fmla="val 98778"/>
              <a:gd name="adj2" fmla="val 8015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urved Connector 1">
            <a:extLst>
              <a:ext uri="{FF2B5EF4-FFF2-40B4-BE49-F238E27FC236}">
                <a16:creationId xmlns:a16="http://schemas.microsoft.com/office/drawing/2014/main" id="{D075CBCF-1F4B-DC63-6D2B-B64D8EC63668}"/>
              </a:ext>
            </a:extLst>
          </p:cNvPr>
          <p:cNvCxnSpPr>
            <a:cxnSpLocks/>
            <a:stCxn id="3" idx="0"/>
            <a:endCxn id="24" idx="1"/>
          </p:cNvCxnSpPr>
          <p:nvPr/>
        </p:nvCxnSpPr>
        <p:spPr bwMode="auto">
          <a:xfrm rot="16200000" flipH="1">
            <a:off x="4279832" y="1795502"/>
            <a:ext cx="180000" cy="3765728"/>
          </a:xfrm>
          <a:prstGeom prst="curvedConnector4">
            <a:avLst>
              <a:gd name="adj1" fmla="val -655594"/>
              <a:gd name="adj2" fmla="val 9959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6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C1CAD1-9B79-9CEC-FCB8-8273EA0268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A52E05-6B3A-7BC9-C895-29EE8AF5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4858AFA-F9B7-872D-5193-CC1693F03A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Naive Implementation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EFFF97-75AB-3EBB-EA42-95B1D2643532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083928-05D2-CDB9-15B4-5A6EC76B4278}"/>
              </a:ext>
            </a:extLst>
          </p:cNvPr>
          <p:cNvSpPr/>
          <p:nvPr/>
        </p:nvSpPr>
        <p:spPr bwMode="auto">
          <a:xfrm>
            <a:off x="4769108" y="3593780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4308023-C8C4-F36C-CA65-85E2B3BF143D}"/>
              </a:ext>
            </a:extLst>
          </p:cNvPr>
          <p:cNvSpPr/>
          <p:nvPr/>
        </p:nvSpPr>
        <p:spPr bwMode="auto">
          <a:xfrm>
            <a:off x="6252696" y="358836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2D1068-DB3E-3BF6-9944-9B9D86749244}"/>
              </a:ext>
            </a:extLst>
          </p:cNvPr>
          <p:cNvSpPr/>
          <p:nvPr/>
        </p:nvSpPr>
        <p:spPr bwMode="auto">
          <a:xfrm>
            <a:off x="7771248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A9B490-4206-161A-FAD2-173BB398AB8C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D4E4BF-FC27-33D7-F97A-8F7AD35BF121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80847911-3389-8625-E69E-57B14C23ECF3}"/>
              </a:ext>
            </a:extLst>
          </p:cNvPr>
          <p:cNvCxnSpPr>
            <a:stCxn id="3" idx="0"/>
            <a:endCxn id="13" idx="0"/>
          </p:cNvCxnSpPr>
          <p:nvPr/>
        </p:nvCxnSpPr>
        <p:spPr>
          <a:xfrm rot="16200000" flipH="1">
            <a:off x="3985331" y="2090003"/>
            <a:ext cx="5414" cy="3002140"/>
          </a:xfrm>
          <a:prstGeom prst="curvedConnector3">
            <a:avLst>
              <a:gd name="adj1" fmla="val -89992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1ECDF8C5-1D6F-94EC-C11D-7271FD5DC3BD}"/>
              </a:ext>
            </a:extLst>
          </p:cNvPr>
          <p:cNvCxnSpPr>
            <a:cxnSpLocks/>
            <a:stCxn id="3" idx="0"/>
            <a:endCxn id="12" idx="0"/>
          </p:cNvCxnSpPr>
          <p:nvPr/>
        </p:nvCxnSpPr>
        <p:spPr bwMode="auto">
          <a:xfrm rot="16200000" flipH="1">
            <a:off x="3237015" y="2838318"/>
            <a:ext cx="975" cy="1501070"/>
          </a:xfrm>
          <a:prstGeom prst="curvedConnector3">
            <a:avLst>
              <a:gd name="adj1" fmla="val -23446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53B6250-37F5-F678-5486-6BDC7A5E691C}"/>
              </a:ext>
            </a:extLst>
          </p:cNvPr>
          <p:cNvCxnSpPr>
            <a:cxnSpLocks/>
            <a:stCxn id="3" idx="0"/>
            <a:endCxn id="24" idx="0"/>
          </p:cNvCxnSpPr>
          <p:nvPr/>
        </p:nvCxnSpPr>
        <p:spPr bwMode="auto">
          <a:xfrm rot="5400000" flipH="1" flipV="1">
            <a:off x="4729832" y="1345502"/>
            <a:ext cx="12700" cy="4485728"/>
          </a:xfrm>
          <a:prstGeom prst="curvedConnector3">
            <a:avLst>
              <a:gd name="adj1" fmla="val 710909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C61933-0CD7-B363-9F78-6F586B0108FB}"/>
              </a:ext>
            </a:extLst>
          </p:cNvPr>
          <p:cNvSpPr txBox="1"/>
          <p:nvPr/>
        </p:nvSpPr>
        <p:spPr bwMode="auto">
          <a:xfrm>
            <a:off x="3401980" y="1887460"/>
            <a:ext cx="1172116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Zero Step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9B190-E9F0-E2B9-206F-09F727CFCE2A}"/>
              </a:ext>
            </a:extLst>
          </p:cNvPr>
          <p:cNvSpPr txBox="1"/>
          <p:nvPr/>
        </p:nvSpPr>
        <p:spPr bwMode="auto">
          <a:xfrm>
            <a:off x="4825304" y="1881246"/>
            <a:ext cx="1327608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Single Step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0E7EE-A359-C262-EACD-A0D4AF0E817C}"/>
              </a:ext>
            </a:extLst>
          </p:cNvPr>
          <p:cNvSpPr txBox="1"/>
          <p:nvPr/>
        </p:nvSpPr>
        <p:spPr bwMode="auto">
          <a:xfrm>
            <a:off x="6356181" y="1881246"/>
            <a:ext cx="123303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Multi Step</a:t>
            </a:r>
          </a:p>
        </p:txBody>
      </p:sp>
    </p:spTree>
    <p:extLst>
      <p:ext uri="{BB962C8B-B14F-4D97-AF65-F5344CB8AC3E}">
        <p14:creationId xmlns:p14="http://schemas.microsoft.com/office/powerpoint/2010/main" val="95620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F906DF4-2A0A-CC77-73B7-74169AE53E2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 number of blue lines&#10;&#10;Description automatically generated with medium confidence">
            <a:extLst>
              <a:ext uri="{FF2B5EF4-FFF2-40B4-BE49-F238E27FC236}">
                <a16:creationId xmlns:a16="http://schemas.microsoft.com/office/drawing/2014/main" id="{AE3DC943-E9C6-8A3C-A2EB-C11341D92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18" y="1072984"/>
            <a:ext cx="7398660" cy="4053367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0DB36D-73BB-8302-E9E1-6A5F94FB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26E4967-7427-80C6-1C58-9C0A99A8A6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APIC Timing on SGX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D01D36-CF4E-5C2F-3E94-DCD0A32D9F5D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01AD94-2760-512E-F152-EA76EE5F6B96}"/>
              </a:ext>
            </a:extLst>
          </p:cNvPr>
          <p:cNvGrpSpPr/>
          <p:nvPr/>
        </p:nvGrpSpPr>
        <p:grpSpPr>
          <a:xfrm>
            <a:off x="2454020" y="5961829"/>
            <a:ext cx="7444280" cy="855961"/>
            <a:chOff x="1766968" y="3582016"/>
            <a:chExt cx="7444280" cy="85596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F1789A1-D8FD-F437-156E-862AF92A7EE5}"/>
                </a:ext>
              </a:extLst>
            </p:cNvPr>
            <p:cNvSpPr/>
            <p:nvPr/>
          </p:nvSpPr>
          <p:spPr bwMode="auto">
            <a:xfrm>
              <a:off x="4769108" y="3593780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4C3E646-474D-6696-169E-1DFD884CB5CD}"/>
                </a:ext>
              </a:extLst>
            </p:cNvPr>
            <p:cNvSpPr/>
            <p:nvPr/>
          </p:nvSpPr>
          <p:spPr bwMode="auto">
            <a:xfrm>
              <a:off x="6252696" y="358836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EEC0770-4F36-0CD5-35FE-509C2A7E25AF}"/>
                </a:ext>
              </a:extLst>
            </p:cNvPr>
            <p:cNvSpPr/>
            <p:nvPr/>
          </p:nvSpPr>
          <p:spPr bwMode="auto">
            <a:xfrm>
              <a:off x="7771248" y="359471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DB43E75-DCDF-8275-AC39-C26939B9E35D}"/>
                </a:ext>
              </a:extLst>
            </p:cNvPr>
            <p:cNvSpPr/>
            <p:nvPr/>
          </p:nvSpPr>
          <p:spPr bwMode="auto">
            <a:xfrm>
              <a:off x="1766968" y="3588366"/>
              <a:ext cx="1440000" cy="360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Setup Timer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6E0468-252C-C4C8-BB8B-DC0D307E9417}"/>
                </a:ext>
              </a:extLst>
            </p:cNvPr>
            <p:cNvSpPr/>
            <p:nvPr/>
          </p:nvSpPr>
          <p:spPr bwMode="auto">
            <a:xfrm>
              <a:off x="3268038" y="3589341"/>
              <a:ext cx="1440000" cy="360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VMRUN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6533D11A-CE87-DF3A-0CF9-73AB70EA4A72}"/>
                </a:ext>
              </a:extLst>
            </p:cNvPr>
            <p:cNvCxnSpPr>
              <a:stCxn id="3" idx="0"/>
              <a:endCxn id="13" idx="0"/>
            </p:cNvCxnSpPr>
            <p:nvPr/>
          </p:nvCxnSpPr>
          <p:spPr>
            <a:xfrm rot="16200000" flipH="1">
              <a:off x="3985331" y="2090003"/>
              <a:ext cx="5414" cy="3002140"/>
            </a:xfrm>
            <a:prstGeom prst="curvedConnector3">
              <a:avLst>
                <a:gd name="adj1" fmla="val -8999243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AF9F2EA4-2D9F-61E9-EC8A-1838FE4979F3}"/>
                </a:ext>
              </a:extLst>
            </p:cNvPr>
            <p:cNvCxnSpPr>
              <a:cxnSpLocks/>
              <a:stCxn id="3" idx="0"/>
              <a:endCxn id="12" idx="0"/>
            </p:cNvCxnSpPr>
            <p:nvPr/>
          </p:nvCxnSpPr>
          <p:spPr bwMode="auto">
            <a:xfrm rot="16200000" flipH="1">
              <a:off x="3237015" y="2838318"/>
              <a:ext cx="975" cy="1501070"/>
            </a:xfrm>
            <a:prstGeom prst="curvedConnector3">
              <a:avLst>
                <a:gd name="adj1" fmla="val -23446154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A4E26903-33AA-E40A-E66D-7A78CA43C617}"/>
                </a:ext>
              </a:extLst>
            </p:cNvPr>
            <p:cNvCxnSpPr>
              <a:cxnSpLocks/>
              <a:stCxn id="3" idx="0"/>
              <a:endCxn id="24" idx="0"/>
            </p:cNvCxnSpPr>
            <p:nvPr/>
          </p:nvCxnSpPr>
          <p:spPr bwMode="auto">
            <a:xfrm rot="5400000" flipH="1" flipV="1">
              <a:off x="4729832" y="1345502"/>
              <a:ext cx="12700" cy="4485728"/>
            </a:xfrm>
            <a:prstGeom prst="curvedConnector3">
              <a:avLst>
                <a:gd name="adj1" fmla="val 7109094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7B7CA2-0DBE-8B75-036A-E40CA040E165}"/>
                </a:ext>
              </a:extLst>
            </p:cNvPr>
            <p:cNvSpPr txBox="1"/>
            <p:nvPr/>
          </p:nvSpPr>
          <p:spPr bwMode="auto">
            <a:xfrm>
              <a:off x="3401980" y="4068645"/>
              <a:ext cx="1172116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algn="l" defTabSz="914400" rtl="0"/>
              <a:r>
                <a:rPr lang="en-DE" dirty="0"/>
                <a:t>Zero Step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AAE3EE-B8DB-5B8F-2000-4C2FD9FE4B03}"/>
                </a:ext>
              </a:extLst>
            </p:cNvPr>
            <p:cNvSpPr txBox="1"/>
            <p:nvPr/>
          </p:nvSpPr>
          <p:spPr bwMode="auto">
            <a:xfrm>
              <a:off x="4881500" y="4068645"/>
              <a:ext cx="1327608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algn="l" defTabSz="914400" rtl="0"/>
              <a:r>
                <a:rPr lang="en-DE" dirty="0"/>
                <a:t>Single Step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6E24EA-0E38-546D-349E-A6AED2AA2B85}"/>
                </a:ext>
              </a:extLst>
            </p:cNvPr>
            <p:cNvSpPr txBox="1"/>
            <p:nvPr/>
          </p:nvSpPr>
          <p:spPr bwMode="auto">
            <a:xfrm>
              <a:off x="6356181" y="4068645"/>
              <a:ext cx="1233030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algn="l" defTabSz="914400" rtl="0"/>
              <a:r>
                <a:rPr lang="en-DE" dirty="0"/>
                <a:t>Multi Step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5106AE-AD02-049F-86C2-73B9E0A6BEB7}"/>
              </a:ext>
            </a:extLst>
          </p:cNvPr>
          <p:cNvSpPr txBox="1"/>
          <p:nvPr/>
        </p:nvSpPr>
        <p:spPr bwMode="auto">
          <a:xfrm>
            <a:off x="9708178" y="4199861"/>
            <a:ext cx="1782860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DE" sz="1400" dirty="0"/>
              <a:t>Measurements from</a:t>
            </a:r>
          </a:p>
          <a:p>
            <a:r>
              <a:rPr lang="en-DE" sz="1400" dirty="0"/>
              <a:t>AEX-Notify paper</a:t>
            </a:r>
          </a:p>
        </p:txBody>
      </p:sp>
    </p:spTree>
    <p:extLst>
      <p:ext uri="{BB962C8B-B14F-4D97-AF65-F5344CB8AC3E}">
        <p14:creationId xmlns:p14="http://schemas.microsoft.com/office/powerpoint/2010/main" val="377101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B376C26-56D4-76AC-6C56-DA34F0CC18F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9BDF99-798E-0EED-E2FC-CDCE30D2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2DF232-8D50-AD15-A6C1-067E7B93EF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Enlarge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Window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A661D8-9777-F6C3-7640-061592504128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17D841-7906-7105-B88F-7234C25A8A5D}"/>
              </a:ext>
            </a:extLst>
          </p:cNvPr>
          <p:cNvSpPr/>
          <p:nvPr/>
        </p:nvSpPr>
        <p:spPr bwMode="auto">
          <a:xfrm>
            <a:off x="4769108" y="3593780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295A6D7-36F6-10D2-1ED8-3C810D4AC025}"/>
              </a:ext>
            </a:extLst>
          </p:cNvPr>
          <p:cNvSpPr/>
          <p:nvPr/>
        </p:nvSpPr>
        <p:spPr bwMode="auto">
          <a:xfrm>
            <a:off x="6252696" y="358836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3901A1-89FE-D8C9-CC6F-AF34E480A754}"/>
              </a:ext>
            </a:extLst>
          </p:cNvPr>
          <p:cNvSpPr/>
          <p:nvPr/>
        </p:nvSpPr>
        <p:spPr bwMode="auto">
          <a:xfrm>
            <a:off x="7771248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166D909-ED6A-675A-C510-DAF11CBE9736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4F8C08-57E5-99B6-03E4-94879F059183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2C541D8-CF15-1E73-7D66-3BA7697324EA}"/>
              </a:ext>
            </a:extLst>
          </p:cNvPr>
          <p:cNvSpPr/>
          <p:nvPr/>
        </p:nvSpPr>
        <p:spPr bwMode="auto">
          <a:xfrm>
            <a:off x="3785758" y="5270530"/>
            <a:ext cx="398549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Fetch -&gt; Decode –&gt; Issue -&gt;Retire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EF35FB5-52F9-AD66-633E-6BB09B047AD4}"/>
              </a:ext>
            </a:extLst>
          </p:cNvPr>
          <p:cNvCxnSpPr>
            <a:stCxn id="3" idx="0"/>
            <a:endCxn id="13" idx="0"/>
          </p:cNvCxnSpPr>
          <p:nvPr/>
        </p:nvCxnSpPr>
        <p:spPr>
          <a:xfrm rot="16200000" flipH="1">
            <a:off x="3985331" y="2090003"/>
            <a:ext cx="5414" cy="3002140"/>
          </a:xfrm>
          <a:prstGeom prst="curvedConnector3">
            <a:avLst>
              <a:gd name="adj1" fmla="val -89992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6E4696AB-1D48-3ECA-4413-95BF9BE01B2B}"/>
              </a:ext>
            </a:extLst>
          </p:cNvPr>
          <p:cNvCxnSpPr>
            <a:cxnSpLocks/>
            <a:stCxn id="3" idx="0"/>
            <a:endCxn id="12" idx="0"/>
          </p:cNvCxnSpPr>
          <p:nvPr/>
        </p:nvCxnSpPr>
        <p:spPr bwMode="auto">
          <a:xfrm rot="16200000" flipH="1">
            <a:off x="3237015" y="2838318"/>
            <a:ext cx="975" cy="1501070"/>
          </a:xfrm>
          <a:prstGeom prst="curvedConnector3">
            <a:avLst>
              <a:gd name="adj1" fmla="val -23446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43F11B5A-F1C5-BBBD-1878-1EFC8CB8B4F1}"/>
              </a:ext>
            </a:extLst>
          </p:cNvPr>
          <p:cNvCxnSpPr>
            <a:cxnSpLocks/>
            <a:stCxn id="3" idx="0"/>
            <a:endCxn id="24" idx="0"/>
          </p:cNvCxnSpPr>
          <p:nvPr/>
        </p:nvCxnSpPr>
        <p:spPr bwMode="auto">
          <a:xfrm rot="5400000" flipH="1" flipV="1">
            <a:off x="4729832" y="1345502"/>
            <a:ext cx="12700" cy="4485728"/>
          </a:xfrm>
          <a:prstGeom prst="curvedConnector3">
            <a:avLst>
              <a:gd name="adj1" fmla="val 710909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EDA0004-012F-ED95-B159-3D28EE3C1D06}"/>
              </a:ext>
            </a:extLst>
          </p:cNvPr>
          <p:cNvCxnSpPr>
            <a:cxnSpLocks/>
            <a:endCxn id="16" idx="1"/>
          </p:cNvCxnSpPr>
          <p:nvPr/>
        </p:nvCxnSpPr>
        <p:spPr>
          <a:xfrm rot="5400000">
            <a:off x="3541462" y="4205401"/>
            <a:ext cx="1489425" cy="1000832"/>
          </a:xfrm>
          <a:prstGeom prst="bentConnector4">
            <a:avLst>
              <a:gd name="adj1" fmla="val 43957"/>
              <a:gd name="adj2" fmla="val 12284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D2F485B-DF1D-648F-8661-E5703A6F3524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H="1" flipV="1">
            <a:off x="6293796" y="3948366"/>
            <a:ext cx="1477452" cy="1502164"/>
          </a:xfrm>
          <a:prstGeom prst="bentConnector4">
            <a:avLst>
              <a:gd name="adj1" fmla="val -15473"/>
              <a:gd name="adj2" fmla="val 5599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11C5B53-0608-A385-E19B-4CE473FC43BF}"/>
              </a:ext>
            </a:extLst>
          </p:cNvPr>
          <p:cNvSpPr/>
          <p:nvPr/>
        </p:nvSpPr>
        <p:spPr>
          <a:xfrm>
            <a:off x="3846828" y="5105827"/>
            <a:ext cx="922280" cy="704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D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FDD813-E446-8E0E-2CA3-5FFB70F31855}"/>
              </a:ext>
            </a:extLst>
          </p:cNvPr>
          <p:cNvSpPr txBox="1"/>
          <p:nvPr/>
        </p:nvSpPr>
        <p:spPr bwMode="auto">
          <a:xfrm>
            <a:off x="3217350" y="5906146"/>
            <a:ext cx="2310242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Requires Instruction Page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4C71461-12A3-D14A-7D67-F88D596537CD}"/>
              </a:ext>
            </a:extLst>
          </p:cNvPr>
          <p:cNvSpPr/>
          <p:nvPr/>
        </p:nvSpPr>
        <p:spPr bwMode="auto">
          <a:xfrm>
            <a:off x="283380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Flush Instr 1</a:t>
            </a:r>
          </a:p>
        </p:txBody>
      </p:sp>
    </p:spTree>
    <p:extLst>
      <p:ext uri="{BB962C8B-B14F-4D97-AF65-F5344CB8AC3E}">
        <p14:creationId xmlns:p14="http://schemas.microsoft.com/office/powerpoint/2010/main" val="33687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A36410-0466-3E78-8A01-BBF679B329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569F7C-3940-BBE6-87BE-614DDFA4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0484DD-48C7-9F88-627D-4C7F21CE72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Enlarge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Window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8A7E1D-E297-CD75-0522-24BBDC0E402D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6EE1B3-F53B-994D-6342-397A50608EF6}"/>
              </a:ext>
            </a:extLst>
          </p:cNvPr>
          <p:cNvSpPr/>
          <p:nvPr/>
        </p:nvSpPr>
        <p:spPr bwMode="auto">
          <a:xfrm>
            <a:off x="4769108" y="3593780"/>
            <a:ext cx="3373784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E0D53A2-0DCE-C208-069D-6249DA0DAFBA}"/>
              </a:ext>
            </a:extLst>
          </p:cNvPr>
          <p:cNvSpPr/>
          <p:nvPr/>
        </p:nvSpPr>
        <p:spPr bwMode="auto">
          <a:xfrm>
            <a:off x="8203962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645723-37BF-99EA-1274-4427D94A0D95}"/>
              </a:ext>
            </a:extLst>
          </p:cNvPr>
          <p:cNvSpPr/>
          <p:nvPr/>
        </p:nvSpPr>
        <p:spPr bwMode="auto">
          <a:xfrm>
            <a:off x="9705032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9882E2-7FF4-A28F-116E-36322C2D0025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E07FECD-13F8-5C3C-E271-266A1906281E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EDB830-E664-506E-C8A1-FC1F6E85C967}"/>
              </a:ext>
            </a:extLst>
          </p:cNvPr>
          <p:cNvSpPr/>
          <p:nvPr/>
        </p:nvSpPr>
        <p:spPr bwMode="auto">
          <a:xfrm>
            <a:off x="3785758" y="5270530"/>
            <a:ext cx="398549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Fetch -&gt; Decode –&gt; Issue -&gt;Retire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5911B2B1-71DF-30E4-8823-9A9F7083D866}"/>
              </a:ext>
            </a:extLst>
          </p:cNvPr>
          <p:cNvCxnSpPr>
            <a:cxnSpLocks/>
            <a:stCxn id="3" idx="0"/>
            <a:endCxn id="13" idx="0"/>
          </p:cNvCxnSpPr>
          <p:nvPr/>
        </p:nvCxnSpPr>
        <p:spPr>
          <a:xfrm rot="16200000" flipH="1">
            <a:off x="4468777" y="1606557"/>
            <a:ext cx="5414" cy="3969032"/>
          </a:xfrm>
          <a:prstGeom prst="curvedConnector3">
            <a:avLst>
              <a:gd name="adj1" fmla="val -1235437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0477B8EF-157E-92C1-649F-2989BB689B63}"/>
              </a:ext>
            </a:extLst>
          </p:cNvPr>
          <p:cNvCxnSpPr>
            <a:cxnSpLocks/>
            <a:stCxn id="3" idx="0"/>
            <a:endCxn id="12" idx="0"/>
          </p:cNvCxnSpPr>
          <p:nvPr/>
        </p:nvCxnSpPr>
        <p:spPr bwMode="auto">
          <a:xfrm rot="16200000" flipH="1">
            <a:off x="3237015" y="2838318"/>
            <a:ext cx="975" cy="1501070"/>
          </a:xfrm>
          <a:prstGeom prst="curvedConnector3">
            <a:avLst>
              <a:gd name="adj1" fmla="val -23446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53AD6A5-C0DC-73C6-D1D1-A2C6F9BD98A2}"/>
              </a:ext>
            </a:extLst>
          </p:cNvPr>
          <p:cNvCxnSpPr>
            <a:cxnSpLocks/>
            <a:stCxn id="3" idx="0"/>
          </p:cNvCxnSpPr>
          <p:nvPr/>
        </p:nvCxnSpPr>
        <p:spPr bwMode="auto">
          <a:xfrm rot="16200000" flipH="1">
            <a:off x="5151408" y="923926"/>
            <a:ext cx="32752" cy="5361632"/>
          </a:xfrm>
          <a:prstGeom prst="curvedConnector4">
            <a:avLst>
              <a:gd name="adj1" fmla="val -4187836"/>
              <a:gd name="adj2" fmla="val 9729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FA80E5B-EF61-6E33-0EE1-AF45724E2A2D}"/>
              </a:ext>
            </a:extLst>
          </p:cNvPr>
          <p:cNvCxnSpPr>
            <a:cxnSpLocks/>
            <a:endCxn id="16" idx="1"/>
          </p:cNvCxnSpPr>
          <p:nvPr/>
        </p:nvCxnSpPr>
        <p:spPr>
          <a:xfrm rot="5400000">
            <a:off x="3541462" y="4205401"/>
            <a:ext cx="1489425" cy="1000832"/>
          </a:xfrm>
          <a:prstGeom prst="bentConnector4">
            <a:avLst>
              <a:gd name="adj1" fmla="val 43957"/>
              <a:gd name="adj2" fmla="val 12284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F322E680-14B6-9EC4-3B13-41D2CE221CCF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771248" y="3961104"/>
            <a:ext cx="473737" cy="14894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80795D3-2182-DE22-ACFC-DCF739D8DD4D}"/>
              </a:ext>
            </a:extLst>
          </p:cNvPr>
          <p:cNvSpPr/>
          <p:nvPr/>
        </p:nvSpPr>
        <p:spPr bwMode="auto">
          <a:xfrm>
            <a:off x="283380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Flush Instr 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4F7925-8932-09B5-CAFF-AFA1B2AF785E}"/>
              </a:ext>
            </a:extLst>
          </p:cNvPr>
          <p:cNvSpPr/>
          <p:nvPr/>
        </p:nvSpPr>
        <p:spPr bwMode="auto">
          <a:xfrm>
            <a:off x="3846828" y="5105827"/>
            <a:ext cx="922280" cy="704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D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D5738E-6EC4-EA71-22F0-2E2C34806469}"/>
              </a:ext>
            </a:extLst>
          </p:cNvPr>
          <p:cNvSpPr txBox="1"/>
          <p:nvPr/>
        </p:nvSpPr>
        <p:spPr bwMode="auto">
          <a:xfrm>
            <a:off x="3217350" y="5906146"/>
            <a:ext cx="2310242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403112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ADB29C2-19BF-94F8-ED62-8BE1CFB0A68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1A3A4A-5BCC-3DAF-CCDD-CA658B26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C0613F8-1727-9854-14A9-B2BED25DCA3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C99362B-F271-3F67-DD52-3209ED49F5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de-DE" dirty="0"/>
              <a:t>Design Goals, Implementation, </a:t>
            </a:r>
            <a:r>
              <a:rPr lang="de-DE" dirty="0" err="1"/>
              <a:t>Ongoing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84AD40-C69E-CCBD-0218-B37DD0953A41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Titelfolie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7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BF43B60-51DA-6D54-9E28-AA1D391548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96F750-C42B-4CAB-8544-5E9A30A3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C03241D-56E9-A078-1712-1AD36D0A67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Design Goals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216CABF-EEAF-E316-26ED-A3080A01B9F4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315CEF-C3D5-7819-78A2-47FBA43D2F2A}"/>
              </a:ext>
            </a:extLst>
          </p:cNvPr>
          <p:cNvGraphicFramePr/>
          <p:nvPr/>
        </p:nvGraphicFramePr>
        <p:xfrm>
          <a:off x="2030051" y="1370749"/>
          <a:ext cx="8523649" cy="452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04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E888C4B-9A34-E5FA-9AE1-41F4FFE0934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025696-2B5F-0BAA-EA15-5040B767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16F0268-CB21-C507-B281-959AD6A113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en-GB" dirty="0"/>
              <a:t>Reusability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5337192-79E2-B78B-40D3-7421D79B1345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8436B64-C283-C8DA-0470-8BB386D0EDE5}"/>
              </a:ext>
            </a:extLst>
          </p:cNvPr>
          <p:cNvSpPr/>
          <p:nvPr/>
        </p:nvSpPr>
        <p:spPr>
          <a:xfrm>
            <a:off x="2854036" y="1735764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Linux / KVM</a:t>
            </a:r>
          </a:p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(Hypervisor)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FB5F56-EDB0-32FC-B75B-24C1DACDE27B}"/>
              </a:ext>
            </a:extLst>
          </p:cNvPr>
          <p:cNvSpPr/>
          <p:nvPr/>
        </p:nvSpPr>
        <p:spPr>
          <a:xfrm>
            <a:off x="3710676" y="25798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739FEA-58AC-EE21-7C7C-09D3CC546398}"/>
              </a:ext>
            </a:extLst>
          </p:cNvPr>
          <p:cNvSpPr/>
          <p:nvPr/>
        </p:nvSpPr>
        <p:spPr bwMode="auto">
          <a:xfrm>
            <a:off x="3710676" y="3602404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BDB6BB-26E5-5417-69BC-B2E5438644B1}"/>
              </a:ext>
            </a:extLst>
          </p:cNvPr>
          <p:cNvSpPr/>
          <p:nvPr/>
        </p:nvSpPr>
        <p:spPr bwMode="auto">
          <a:xfrm>
            <a:off x="3710676" y="457751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CBF509-1838-156F-7D8D-59FA6B68B537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50676" y="3119879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1606F5-B2A0-C100-CD97-5BC5E4B53140}"/>
              </a:ext>
            </a:extLst>
          </p:cNvPr>
          <p:cNvGrpSpPr/>
          <p:nvPr/>
        </p:nvGrpSpPr>
        <p:grpSpPr>
          <a:xfrm>
            <a:off x="7391012" y="3203006"/>
            <a:ext cx="1851226" cy="2083836"/>
            <a:chOff x="7071101" y="2691364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66A3733-E7C8-14DD-FC49-E519814DC1B7}"/>
                </a:ext>
              </a:extLst>
            </p:cNvPr>
            <p:cNvSpPr/>
            <p:nvPr/>
          </p:nvSpPr>
          <p:spPr bwMode="auto">
            <a:xfrm>
              <a:off x="7071101" y="2691364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D5B1A0B-E650-9BFE-B4E0-84A5037423DF}"/>
                </a:ext>
              </a:extLst>
            </p:cNvPr>
            <p:cNvSpPr/>
            <p:nvPr/>
          </p:nvSpPr>
          <p:spPr bwMode="auto">
            <a:xfrm>
              <a:off x="7272915" y="3174029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868903B-D305-EC3B-38F6-810D3F172E0D}"/>
                </a:ext>
              </a:extLst>
            </p:cNvPr>
            <p:cNvSpPr/>
            <p:nvPr/>
          </p:nvSpPr>
          <p:spPr bwMode="auto">
            <a:xfrm>
              <a:off x="7272914" y="371540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3B2C27D-0359-EF99-A705-361FDCF6AC90}"/>
                </a:ext>
              </a:extLst>
            </p:cNvPr>
            <p:cNvSpPr/>
            <p:nvPr/>
          </p:nvSpPr>
          <p:spPr bwMode="auto">
            <a:xfrm>
              <a:off x="7272913" y="4170687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3E2C608-7006-813A-3AE0-B737E62748C9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4790676" y="3203006"/>
            <a:ext cx="3525949" cy="669398"/>
          </a:xfrm>
          <a:prstGeom prst="bentConnector4">
            <a:avLst>
              <a:gd name="adj1" fmla="val 36874"/>
              <a:gd name="adj2" fmla="val 2127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0FDC013A-CA8B-9DB7-85AF-61725A28CB86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4790676" y="4244923"/>
            <a:ext cx="2600336" cy="60259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76F5E8-BA15-1E62-1327-68052B00BD2B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250676" y="4142404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B8463AA7-D99A-8EB7-4B1D-AFC72E0E9E8B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3710676" y="3872405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FEF7C20-E43F-69C2-B268-78B5B5AF6541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438399" y="2849879"/>
            <a:ext cx="127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9240FA-541F-30A5-69D0-7239D280522A}"/>
              </a:ext>
            </a:extLst>
          </p:cNvPr>
          <p:cNvGrpSpPr/>
          <p:nvPr/>
        </p:nvGrpSpPr>
        <p:grpSpPr>
          <a:xfrm>
            <a:off x="838278" y="2941970"/>
            <a:ext cx="4537234" cy="2549137"/>
            <a:chOff x="838278" y="2941970"/>
            <a:chExt cx="4537234" cy="25491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3863A2-E568-2241-3682-6C47AD25E3F1}"/>
                </a:ext>
              </a:extLst>
            </p:cNvPr>
            <p:cNvSpPr/>
            <p:nvPr/>
          </p:nvSpPr>
          <p:spPr>
            <a:xfrm>
              <a:off x="3074537" y="3275712"/>
              <a:ext cx="2300975" cy="221539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endParaRPr lang="en-DE"/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07EAEF0A-C974-AF3E-C680-F7CE68AA8747}"/>
                </a:ext>
              </a:extLst>
            </p:cNvPr>
            <p:cNvSpPr/>
            <p:nvPr/>
          </p:nvSpPr>
          <p:spPr>
            <a:xfrm>
              <a:off x="838278" y="2941970"/>
              <a:ext cx="2207661" cy="181931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Implement everything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332A7AF-9AF2-2262-292D-42BCD026E61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989BBF-E314-30EC-1CC4-DB6023CA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1CE61A6-A513-6FA3-0570-A2E0A9C484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en-GB" dirty="0"/>
              <a:t>Reusability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DC9F91-8872-173C-6439-4D1857917764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53706-83AC-604D-07C9-640784FD5716}"/>
              </a:ext>
            </a:extLst>
          </p:cNvPr>
          <p:cNvSpPr/>
          <p:nvPr/>
        </p:nvSpPr>
        <p:spPr>
          <a:xfrm>
            <a:off x="6096000" y="1988386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Linux / KVM</a:t>
            </a:r>
          </a:p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(Hypervisor)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1E885D1-5722-0682-4D1B-A7D41675FCF6}"/>
              </a:ext>
            </a:extLst>
          </p:cNvPr>
          <p:cNvSpPr/>
          <p:nvPr/>
        </p:nvSpPr>
        <p:spPr>
          <a:xfrm>
            <a:off x="6952640" y="2832501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A19D1D8-03B7-CAF3-D9FD-CA080ABBE87A}"/>
              </a:ext>
            </a:extLst>
          </p:cNvPr>
          <p:cNvSpPr/>
          <p:nvPr/>
        </p:nvSpPr>
        <p:spPr bwMode="auto">
          <a:xfrm>
            <a:off x="6952640" y="3855026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82B067-F4A6-DDAD-B59B-FC2A2ED87CFF}"/>
              </a:ext>
            </a:extLst>
          </p:cNvPr>
          <p:cNvSpPr/>
          <p:nvPr/>
        </p:nvSpPr>
        <p:spPr bwMode="auto">
          <a:xfrm>
            <a:off x="6952640" y="4830137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5BC2AD-E55B-738F-1D22-1761D0A117C3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7492640" y="3372501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6CAC9F4-5310-1837-69E7-1F238C2F5520}"/>
              </a:ext>
            </a:extLst>
          </p:cNvPr>
          <p:cNvGrpSpPr/>
          <p:nvPr/>
        </p:nvGrpSpPr>
        <p:grpSpPr>
          <a:xfrm>
            <a:off x="9815912" y="3353108"/>
            <a:ext cx="1851226" cy="2083836"/>
            <a:chOff x="7071101" y="2691364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24A7B1D-9877-EB82-518C-68D7658EA31B}"/>
                </a:ext>
              </a:extLst>
            </p:cNvPr>
            <p:cNvSpPr/>
            <p:nvPr/>
          </p:nvSpPr>
          <p:spPr bwMode="auto">
            <a:xfrm>
              <a:off x="7071101" y="2691364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438FC13-79B1-F118-04D1-58638F313B7F}"/>
                </a:ext>
              </a:extLst>
            </p:cNvPr>
            <p:cNvSpPr/>
            <p:nvPr/>
          </p:nvSpPr>
          <p:spPr bwMode="auto">
            <a:xfrm>
              <a:off x="7272915" y="3174029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3DF2924-18A7-CC9A-23E1-E3D630C03428}"/>
                </a:ext>
              </a:extLst>
            </p:cNvPr>
            <p:cNvSpPr/>
            <p:nvPr/>
          </p:nvSpPr>
          <p:spPr bwMode="auto">
            <a:xfrm>
              <a:off x="7272914" y="371540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2B20C95-518A-CE60-F5C4-FC505362F27D}"/>
                </a:ext>
              </a:extLst>
            </p:cNvPr>
            <p:cNvSpPr/>
            <p:nvPr/>
          </p:nvSpPr>
          <p:spPr bwMode="auto">
            <a:xfrm>
              <a:off x="7272913" y="4170687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E07A14E7-B304-C389-8A00-9DBA7AE47CE0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8032640" y="3353108"/>
            <a:ext cx="2708885" cy="771918"/>
          </a:xfrm>
          <a:prstGeom prst="bentConnector4">
            <a:avLst>
              <a:gd name="adj1" fmla="val 49324"/>
              <a:gd name="adj2" fmla="val 1296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C39990FC-6556-77F3-CACE-305EE2A631C1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8032640" y="4395025"/>
            <a:ext cx="1783272" cy="705111"/>
          </a:xfrm>
          <a:prstGeom prst="bentConnector3">
            <a:avLst>
              <a:gd name="adj1" fmla="val 2649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C83FB5-506A-E298-1718-CA64F1E4E61D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7492640" y="4395026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1DC7B10E-BE44-CFA5-7059-27C28C83A46B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6952640" y="4125027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1AC6B5E-3E2D-878F-700B-636C7EDBBB24}"/>
              </a:ext>
            </a:extLst>
          </p:cNvPr>
          <p:cNvSpPr/>
          <p:nvPr/>
        </p:nvSpPr>
        <p:spPr bwMode="auto">
          <a:xfrm>
            <a:off x="1801090" y="1963528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SEV-Step 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8034E-527C-C0BA-7514-928A9BD00048}"/>
              </a:ext>
            </a:extLst>
          </p:cNvPr>
          <p:cNvSpPr txBox="1"/>
          <p:nvPr/>
        </p:nvSpPr>
        <p:spPr bwMode="auto">
          <a:xfrm>
            <a:off x="6096000" y="5787672"/>
            <a:ext cx="286327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Kernel Space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6468B9-666B-62D3-D7D1-7BE78B0278D2}"/>
              </a:ext>
            </a:extLst>
          </p:cNvPr>
          <p:cNvSpPr txBox="1"/>
          <p:nvPr/>
        </p:nvSpPr>
        <p:spPr bwMode="auto">
          <a:xfrm>
            <a:off x="1801090" y="5767762"/>
            <a:ext cx="286327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User Space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23853D-FB7B-A689-7B11-7B108217485A}"/>
              </a:ext>
            </a:extLst>
          </p:cNvPr>
          <p:cNvSpPr txBox="1"/>
          <p:nvPr/>
        </p:nvSpPr>
        <p:spPr bwMode="auto">
          <a:xfrm>
            <a:off x="9815912" y="5767762"/>
            <a:ext cx="1845377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VM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CD1DC30-166C-4A04-8C5D-2D3164A97959}"/>
              </a:ext>
            </a:extLst>
          </p:cNvPr>
          <p:cNvSpPr/>
          <p:nvPr/>
        </p:nvSpPr>
        <p:spPr bwMode="auto">
          <a:xfrm>
            <a:off x="5602640" y="349392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IOCTL API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9C1697-7DD6-0EBF-59A1-E045E75D84AB}"/>
              </a:ext>
            </a:extLst>
          </p:cNvPr>
          <p:cNvCxnSpPr>
            <a:cxnSpLocks/>
          </p:cNvCxnSpPr>
          <p:nvPr/>
        </p:nvCxnSpPr>
        <p:spPr bwMode="auto">
          <a:xfrm>
            <a:off x="4694205" y="3756922"/>
            <a:ext cx="9084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ED46C10-BDBB-12DA-4FCF-D784FEEE1E69}"/>
              </a:ext>
            </a:extLst>
          </p:cNvPr>
          <p:cNvSpPr/>
          <p:nvPr/>
        </p:nvSpPr>
        <p:spPr bwMode="auto">
          <a:xfrm>
            <a:off x="2034094" y="2713637"/>
            <a:ext cx="2345747" cy="21165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Rich API / </a:t>
            </a:r>
            <a:br>
              <a:rPr lang="en-DE" dirty="0"/>
            </a:br>
            <a:r>
              <a:rPr lang="en-DE" dirty="0"/>
              <a:t>Complex Attack Logic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107A58C-53AD-25F9-651C-DF012E398ADF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097457"/>
            <a:ext cx="739137" cy="472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F594441-378D-E0E9-107E-7A6783F3C42E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478942"/>
            <a:ext cx="739137" cy="4726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E914A48-1B1A-05E2-3F4D-9CCB1AA64BFE}"/>
              </a:ext>
            </a:extLst>
          </p:cNvPr>
          <p:cNvSpPr txBox="1"/>
          <p:nvPr/>
        </p:nvSpPr>
        <p:spPr bwMode="auto">
          <a:xfrm>
            <a:off x="10453229" y="1278833"/>
            <a:ext cx="149984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1"/>
                </a:solidFill>
              </a:rPr>
              <a:t>Control Flow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6B4B6E-5AB0-ABE7-3454-2A77D38FBA05}"/>
              </a:ext>
            </a:extLst>
          </p:cNvPr>
          <p:cNvSpPr txBox="1"/>
          <p:nvPr/>
        </p:nvSpPr>
        <p:spPr bwMode="auto">
          <a:xfrm>
            <a:off x="10453231" y="891537"/>
            <a:ext cx="14328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6"/>
                </a:solidFill>
              </a:rPr>
              <a:t>Data Flow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5350A51-42E5-55B3-B765-DEF8F5B62EAC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6050634" y="4379783"/>
            <a:ext cx="1260566" cy="568846"/>
          </a:xfrm>
          <a:prstGeom prst="bentConnector3">
            <a:avLst>
              <a:gd name="adj1" fmla="val 100150"/>
            </a:avLst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0AB21F1-9293-0550-C0A7-CCC9427C75A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74361F-4239-D61A-4502-0A434B19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E879789-8BC1-2C03-27A7-6900C3165A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Design Goals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4CF6A3-7FC9-83D4-C4CD-66CCBFBED13C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721E432-1543-5751-8DA7-C4D5DC8B6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068363"/>
              </p:ext>
            </p:extLst>
          </p:nvPr>
        </p:nvGraphicFramePr>
        <p:xfrm>
          <a:off x="2030051" y="1370749"/>
          <a:ext cx="8523649" cy="452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299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</a:t>
            </a:fld>
            <a:endParaRPr lang="de-DE"/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F3ACA05-DAF6-A952-2CE8-87A2E5E38B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605" y="1236088"/>
            <a:ext cx="8042789" cy="4855204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1F51E6-C4AE-E002-53B8-D4D87B6B8672}"/>
              </a:ext>
            </a:extLst>
          </p:cNvPr>
          <p:cNvGrpSpPr/>
          <p:nvPr/>
        </p:nvGrpSpPr>
        <p:grpSpPr>
          <a:xfrm>
            <a:off x="7784681" y="1236087"/>
            <a:ext cx="4222592" cy="4984513"/>
            <a:chOff x="7784681" y="1236087"/>
            <a:chExt cx="4222592" cy="4984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CB8598-26BD-F177-D78E-FBAA2D68203B}"/>
                </a:ext>
              </a:extLst>
            </p:cNvPr>
            <p:cNvSpPr/>
            <p:nvPr/>
          </p:nvSpPr>
          <p:spPr>
            <a:xfrm>
              <a:off x="7784681" y="1236087"/>
              <a:ext cx="2249586" cy="4984513"/>
            </a:xfrm>
            <a:prstGeom prst="rect">
              <a:avLst/>
            </a:prstGeom>
            <a:noFill/>
            <a:ln w="1016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endParaRPr lang="en-DE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1B3ED3-63A3-7B0D-8702-EB4060677F75}"/>
                </a:ext>
              </a:extLst>
            </p:cNvPr>
            <p:cNvSpPr txBox="1"/>
            <p:nvPr/>
          </p:nvSpPr>
          <p:spPr bwMode="auto">
            <a:xfrm>
              <a:off x="10117394" y="3038763"/>
              <a:ext cx="1889879" cy="46166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algn="l" defTabSz="914400" rtl="0"/>
              <a:r>
                <a:rPr lang="en-DE" sz="2400" dirty="0"/>
                <a:t>SEV-Step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E16B6D-D709-6E07-C7A0-AFB83ED1B2A9}"/>
              </a:ext>
            </a:extLst>
          </p:cNvPr>
          <p:cNvGrpSpPr/>
          <p:nvPr/>
        </p:nvGrpSpPr>
        <p:grpSpPr>
          <a:xfrm>
            <a:off x="4085517" y="1236087"/>
            <a:ext cx="7959662" cy="4984513"/>
            <a:chOff x="4085517" y="1236087"/>
            <a:chExt cx="7959662" cy="4984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D7605E-A7E2-11B4-8B2F-F9726CED8391}"/>
                </a:ext>
              </a:extLst>
            </p:cNvPr>
            <p:cNvSpPr/>
            <p:nvPr/>
          </p:nvSpPr>
          <p:spPr bwMode="auto">
            <a:xfrm>
              <a:off x="4085517" y="1236087"/>
              <a:ext cx="5948750" cy="4984513"/>
            </a:xfrm>
            <a:prstGeom prst="rect">
              <a:avLst/>
            </a:prstGeom>
            <a:noFill/>
            <a:ln w="1016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endParaRPr lang="en-D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8F815C-672A-E50A-4DFF-435E0EE54CC9}"/>
                </a:ext>
              </a:extLst>
            </p:cNvPr>
            <p:cNvSpPr txBox="1"/>
            <p:nvPr/>
          </p:nvSpPr>
          <p:spPr bwMode="auto">
            <a:xfrm>
              <a:off x="10155300" y="3038763"/>
              <a:ext cx="1889879" cy="83099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algn="l" defTabSz="914400" rtl="0"/>
              <a:r>
                <a:rPr lang="en-DE" sz="2400" dirty="0"/>
                <a:t>Single Stepping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5BAF3FC-6F32-1601-E4FC-1AF08F014F9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B3B44A-2D56-F820-C144-23FA12EC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3D7271D-1290-66A9-6736-F5535FF0D1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en-GB" dirty="0"/>
              <a:t>Interactivity?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79AF26-90D9-FEB5-63B2-0E5D0DCFC1CD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893E029-58A9-C592-C1BA-6E9776B326A4}"/>
              </a:ext>
            </a:extLst>
          </p:cNvPr>
          <p:cNvSpPr/>
          <p:nvPr/>
        </p:nvSpPr>
        <p:spPr>
          <a:xfrm>
            <a:off x="6096000" y="1988386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Linux / KVM</a:t>
            </a:r>
          </a:p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(Hypervisor)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D170DC-13E4-2EC0-5099-10D2A17036E3}"/>
              </a:ext>
            </a:extLst>
          </p:cNvPr>
          <p:cNvSpPr/>
          <p:nvPr/>
        </p:nvSpPr>
        <p:spPr>
          <a:xfrm>
            <a:off x="6952640" y="2832501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5F6F94-2A9C-4519-83F6-E848755008BB}"/>
              </a:ext>
            </a:extLst>
          </p:cNvPr>
          <p:cNvSpPr/>
          <p:nvPr/>
        </p:nvSpPr>
        <p:spPr bwMode="auto">
          <a:xfrm>
            <a:off x="6952640" y="3855026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EC36D23-63A7-178E-1431-0D07ED6F7F16}"/>
              </a:ext>
            </a:extLst>
          </p:cNvPr>
          <p:cNvSpPr/>
          <p:nvPr/>
        </p:nvSpPr>
        <p:spPr bwMode="auto">
          <a:xfrm>
            <a:off x="6952640" y="4830137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D6FA0F-83C4-3477-6DC6-9B3753A2586A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7492640" y="3372501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7E6014C-915C-57D9-14AC-AE079E84E503}"/>
              </a:ext>
            </a:extLst>
          </p:cNvPr>
          <p:cNvGrpSpPr/>
          <p:nvPr/>
        </p:nvGrpSpPr>
        <p:grpSpPr>
          <a:xfrm>
            <a:off x="9810063" y="3454940"/>
            <a:ext cx="1851226" cy="2083836"/>
            <a:chOff x="7071101" y="2691364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0A812AF-AC9F-E58E-9839-2D6B06D097C0}"/>
                </a:ext>
              </a:extLst>
            </p:cNvPr>
            <p:cNvSpPr/>
            <p:nvPr/>
          </p:nvSpPr>
          <p:spPr bwMode="auto">
            <a:xfrm>
              <a:off x="7071101" y="2691364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5BEDE68-DBF3-A309-3D49-27D15F7F65B6}"/>
                </a:ext>
              </a:extLst>
            </p:cNvPr>
            <p:cNvSpPr/>
            <p:nvPr/>
          </p:nvSpPr>
          <p:spPr bwMode="auto">
            <a:xfrm>
              <a:off x="7272915" y="3174029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93E8EA0-3BB9-48D8-3C91-D7A437701722}"/>
                </a:ext>
              </a:extLst>
            </p:cNvPr>
            <p:cNvSpPr/>
            <p:nvPr/>
          </p:nvSpPr>
          <p:spPr bwMode="auto">
            <a:xfrm>
              <a:off x="7272914" y="371540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D2FB08A-903F-7026-B107-E61CED38E32A}"/>
                </a:ext>
              </a:extLst>
            </p:cNvPr>
            <p:cNvSpPr/>
            <p:nvPr/>
          </p:nvSpPr>
          <p:spPr bwMode="auto">
            <a:xfrm>
              <a:off x="7272913" y="4170687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7886E26-F90B-5AEF-88CD-F2638E21D239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8032640" y="3454940"/>
            <a:ext cx="2703036" cy="670086"/>
          </a:xfrm>
          <a:prstGeom prst="bentConnector4">
            <a:avLst>
              <a:gd name="adj1" fmla="val 50018"/>
              <a:gd name="adj2" fmla="val 1341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98BBD59-9E7B-3F8A-B868-3A371302F160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8032641" y="4496857"/>
            <a:ext cx="1777423" cy="603279"/>
          </a:xfrm>
          <a:prstGeom prst="bentConnector3">
            <a:avLst>
              <a:gd name="adj1" fmla="val 2393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F4ECFD-630D-06E0-CF66-1EFC17E1A87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7492640" y="4395026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0EA29A4B-A018-7C7F-C606-C229B627BE10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6952640" y="4125027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87EF7DE-AEF4-52B6-B604-2E5510BA3BC5}"/>
              </a:ext>
            </a:extLst>
          </p:cNvPr>
          <p:cNvSpPr/>
          <p:nvPr/>
        </p:nvSpPr>
        <p:spPr bwMode="auto">
          <a:xfrm>
            <a:off x="1801090" y="1963528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SEV-Step 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0D0C6F-B39A-1A0C-81D7-85863FC6AEEB}"/>
              </a:ext>
            </a:extLst>
          </p:cNvPr>
          <p:cNvSpPr txBox="1"/>
          <p:nvPr/>
        </p:nvSpPr>
        <p:spPr bwMode="auto">
          <a:xfrm>
            <a:off x="6096000" y="5787672"/>
            <a:ext cx="286327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Kernel Space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F05356-C9EB-EA7E-0E26-8B3F8356F063}"/>
              </a:ext>
            </a:extLst>
          </p:cNvPr>
          <p:cNvSpPr txBox="1"/>
          <p:nvPr/>
        </p:nvSpPr>
        <p:spPr bwMode="auto">
          <a:xfrm>
            <a:off x="1801090" y="5767762"/>
            <a:ext cx="286327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User Space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684D5D-7B65-0C6B-76E9-2F38F9DC6ECE}"/>
              </a:ext>
            </a:extLst>
          </p:cNvPr>
          <p:cNvSpPr txBox="1"/>
          <p:nvPr/>
        </p:nvSpPr>
        <p:spPr bwMode="auto">
          <a:xfrm>
            <a:off x="9815912" y="5767762"/>
            <a:ext cx="1845377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VM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34F15B9-9B4D-D987-4F2A-1BBDF786226F}"/>
              </a:ext>
            </a:extLst>
          </p:cNvPr>
          <p:cNvSpPr/>
          <p:nvPr/>
        </p:nvSpPr>
        <p:spPr bwMode="auto">
          <a:xfrm>
            <a:off x="5602640" y="349392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IOCTL API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CE2E76-B439-9BA8-41B7-07CC135A6096}"/>
              </a:ext>
            </a:extLst>
          </p:cNvPr>
          <p:cNvCxnSpPr>
            <a:cxnSpLocks/>
          </p:cNvCxnSpPr>
          <p:nvPr/>
        </p:nvCxnSpPr>
        <p:spPr bwMode="auto">
          <a:xfrm>
            <a:off x="4694205" y="3756922"/>
            <a:ext cx="9084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C7830D6-09CB-127C-2767-600AF44F0AD6}"/>
              </a:ext>
            </a:extLst>
          </p:cNvPr>
          <p:cNvSpPr/>
          <p:nvPr/>
        </p:nvSpPr>
        <p:spPr bwMode="auto">
          <a:xfrm>
            <a:off x="2034094" y="2713637"/>
            <a:ext cx="2345747" cy="21165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Rich API / </a:t>
            </a:r>
            <a:br>
              <a:rPr lang="en-DE" dirty="0"/>
            </a:br>
            <a:r>
              <a:rPr lang="en-DE" dirty="0"/>
              <a:t>Complex Attack Logic</a:t>
            </a:r>
          </a:p>
        </p:txBody>
      </p:sp>
      <p:cxnSp>
        <p:nvCxnSpPr>
          <p:cNvPr id="12" name="Straight Arrow Connector 60">
            <a:extLst>
              <a:ext uri="{FF2B5EF4-FFF2-40B4-BE49-F238E27FC236}">
                <a16:creationId xmlns:a16="http://schemas.microsoft.com/office/drawing/2014/main" id="{138C433C-EFCD-21A4-2885-0BD943A5DE0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6050634" y="4379783"/>
            <a:ext cx="1260566" cy="568846"/>
          </a:xfrm>
          <a:prstGeom prst="bentConnector3">
            <a:avLst>
              <a:gd name="adj1" fmla="val 100150"/>
            </a:avLst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EE1183-F960-470C-96B8-889F5E83FE7D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097457"/>
            <a:ext cx="739137" cy="472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357264-9F1F-FC97-069E-0E2EBFAC04CF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478942"/>
            <a:ext cx="739137" cy="4726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1C5F46-ADD2-529C-A350-AE91F550F7DD}"/>
              </a:ext>
            </a:extLst>
          </p:cNvPr>
          <p:cNvSpPr txBox="1"/>
          <p:nvPr/>
        </p:nvSpPr>
        <p:spPr bwMode="auto">
          <a:xfrm>
            <a:off x="10453229" y="1278833"/>
            <a:ext cx="149984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1"/>
                </a:solidFill>
              </a:rPr>
              <a:t>Control 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9F98A-9CFD-BD99-E826-2BF7653A4892}"/>
              </a:ext>
            </a:extLst>
          </p:cNvPr>
          <p:cNvSpPr txBox="1"/>
          <p:nvPr/>
        </p:nvSpPr>
        <p:spPr bwMode="auto">
          <a:xfrm>
            <a:off x="10453231" y="891537"/>
            <a:ext cx="14328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6"/>
                </a:solidFill>
              </a:rPr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val="207004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1C86A89-D024-9C7E-BD16-EE1EDC7D2B9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17D592-BCF2-EA5C-0B83-4483366D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A5A91B-92DB-2A58-1F95-5301EFC60D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en-GB" dirty="0"/>
              <a:t>Interactivity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C3F840-CFB0-43B5-B949-1046AF90789C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5579DAB-42A1-E6D6-DE93-4C703D87A474}"/>
              </a:ext>
            </a:extLst>
          </p:cNvPr>
          <p:cNvSpPr/>
          <p:nvPr/>
        </p:nvSpPr>
        <p:spPr>
          <a:xfrm>
            <a:off x="5794988" y="1307249"/>
            <a:ext cx="3164285" cy="4232215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Linux / KVM</a:t>
            </a:r>
          </a:p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(Hypervisor)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F6BBE7-A7BE-39D9-5BA5-691C6248A1BD}"/>
              </a:ext>
            </a:extLst>
          </p:cNvPr>
          <p:cNvSpPr/>
          <p:nvPr/>
        </p:nvSpPr>
        <p:spPr>
          <a:xfrm>
            <a:off x="6837130" y="2174621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EBA6AD-E15C-AA1B-E27A-47A386EC6E42}"/>
              </a:ext>
            </a:extLst>
          </p:cNvPr>
          <p:cNvSpPr/>
          <p:nvPr/>
        </p:nvSpPr>
        <p:spPr bwMode="auto">
          <a:xfrm>
            <a:off x="6837130" y="296282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D3022B-7056-0B95-31F5-04D20FD91D58}"/>
              </a:ext>
            </a:extLst>
          </p:cNvPr>
          <p:cNvSpPr/>
          <p:nvPr/>
        </p:nvSpPr>
        <p:spPr bwMode="auto">
          <a:xfrm>
            <a:off x="6057174" y="3701732"/>
            <a:ext cx="2639911" cy="178466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DE" dirty="0">
                <a:solidFill>
                  <a:schemeClr val="bg2">
                    <a:lumMod val="10000"/>
                  </a:schemeClr>
                </a:solidFill>
              </a:rPr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5979D9-3A54-ADA5-F766-E2F191AA8D9D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7377130" y="2714621"/>
            <a:ext cx="0" cy="24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EF18CF4-8F11-762A-C059-756114257D2C}"/>
              </a:ext>
            </a:extLst>
          </p:cNvPr>
          <p:cNvGrpSpPr/>
          <p:nvPr/>
        </p:nvGrpSpPr>
        <p:grpSpPr>
          <a:xfrm>
            <a:off x="9815912" y="3455628"/>
            <a:ext cx="1851226" cy="2083836"/>
            <a:chOff x="7071101" y="2691364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5708664-8DD3-41AC-764D-48777BB721B2}"/>
                </a:ext>
              </a:extLst>
            </p:cNvPr>
            <p:cNvSpPr/>
            <p:nvPr/>
          </p:nvSpPr>
          <p:spPr bwMode="auto">
            <a:xfrm>
              <a:off x="7071101" y="2691364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8A4EFDF-C3FF-DCE7-3A7C-B1454F7F66C6}"/>
                </a:ext>
              </a:extLst>
            </p:cNvPr>
            <p:cNvSpPr/>
            <p:nvPr/>
          </p:nvSpPr>
          <p:spPr bwMode="auto">
            <a:xfrm>
              <a:off x="7272915" y="3174029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1A11361-1CD3-1BF1-945E-A02424ADA26D}"/>
                </a:ext>
              </a:extLst>
            </p:cNvPr>
            <p:cNvSpPr/>
            <p:nvPr/>
          </p:nvSpPr>
          <p:spPr bwMode="auto">
            <a:xfrm>
              <a:off x="7272914" y="371540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0D3B459-DBFA-46AD-8680-5E0B4D0BC536}"/>
                </a:ext>
              </a:extLst>
            </p:cNvPr>
            <p:cNvSpPr/>
            <p:nvPr/>
          </p:nvSpPr>
          <p:spPr bwMode="auto">
            <a:xfrm>
              <a:off x="7272913" y="4170687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CC978DB8-9790-4268-E4A3-ED57CCAA8029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>
            <a:off x="7917130" y="3232829"/>
            <a:ext cx="2824395" cy="22279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945E76B5-64F2-9FF8-3EFE-D11B86EC5741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8697086" y="4497546"/>
            <a:ext cx="1118827" cy="96520"/>
          </a:xfrm>
          <a:prstGeom prst="bentConnector3">
            <a:avLst>
              <a:gd name="adj1" fmla="val 5000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5AD457-B744-3D41-8C80-75A0FCC1A12F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7377130" y="3502829"/>
            <a:ext cx="0" cy="1989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0C1FD487-2EBF-D3E9-9C18-35988692D8E3}"/>
              </a:ext>
            </a:extLst>
          </p:cNvPr>
          <p:cNvCxnSpPr>
            <a:cxnSpLocks/>
            <a:stCxn id="11" idx="1"/>
            <a:endCxn id="9" idx="1"/>
          </p:cNvCxnSpPr>
          <p:nvPr/>
        </p:nvCxnSpPr>
        <p:spPr>
          <a:xfrm rot="10800000" flipH="1">
            <a:off x="6057174" y="3232830"/>
            <a:ext cx="779956" cy="1361237"/>
          </a:xfrm>
          <a:prstGeom prst="bentConnector3">
            <a:avLst>
              <a:gd name="adj1" fmla="val -150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AC04D88-5235-715D-192A-917817DD3F9F}"/>
              </a:ext>
            </a:extLst>
          </p:cNvPr>
          <p:cNvSpPr/>
          <p:nvPr/>
        </p:nvSpPr>
        <p:spPr bwMode="auto">
          <a:xfrm>
            <a:off x="426216" y="1307249"/>
            <a:ext cx="2863273" cy="4232215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SEV-Step 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F0C588-3DA2-2C13-8BF0-336FC2539DBF}"/>
              </a:ext>
            </a:extLst>
          </p:cNvPr>
          <p:cNvSpPr txBox="1"/>
          <p:nvPr/>
        </p:nvSpPr>
        <p:spPr bwMode="auto">
          <a:xfrm>
            <a:off x="5794988" y="5771685"/>
            <a:ext cx="3164285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Kernel Space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B44C85-B97E-3E95-8C79-D75E5F61220B}"/>
              </a:ext>
            </a:extLst>
          </p:cNvPr>
          <p:cNvSpPr txBox="1"/>
          <p:nvPr/>
        </p:nvSpPr>
        <p:spPr bwMode="auto">
          <a:xfrm>
            <a:off x="343695" y="5767762"/>
            <a:ext cx="286327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User Space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EE13E5-7750-0776-BD64-2A8F1E5C5BEA}"/>
              </a:ext>
            </a:extLst>
          </p:cNvPr>
          <p:cNvSpPr txBox="1"/>
          <p:nvPr/>
        </p:nvSpPr>
        <p:spPr bwMode="auto">
          <a:xfrm>
            <a:off x="9815912" y="5767762"/>
            <a:ext cx="1845377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VM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B262A62-2E75-711C-FB59-935F87873FC3}"/>
              </a:ext>
            </a:extLst>
          </p:cNvPr>
          <p:cNvSpPr/>
          <p:nvPr/>
        </p:nvSpPr>
        <p:spPr bwMode="auto">
          <a:xfrm>
            <a:off x="5297719" y="24583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IOCTL API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6A286A-9619-8D52-16CD-2C840263FC97}"/>
              </a:ext>
            </a:extLst>
          </p:cNvPr>
          <p:cNvSpPr/>
          <p:nvPr/>
        </p:nvSpPr>
        <p:spPr bwMode="auto">
          <a:xfrm>
            <a:off x="6837131" y="4140761"/>
            <a:ext cx="1080000" cy="34523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de-DE" dirty="0"/>
              <a:t>Event?</a:t>
            </a:r>
            <a:endParaRPr lang="en-DE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47C4BFD-83F6-3946-4D04-9AD72AD9F21B}"/>
              </a:ext>
            </a:extLst>
          </p:cNvPr>
          <p:cNvSpPr/>
          <p:nvPr/>
        </p:nvSpPr>
        <p:spPr bwMode="auto">
          <a:xfrm>
            <a:off x="6837130" y="4877366"/>
            <a:ext cx="1080000" cy="559578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de-DE" dirty="0"/>
              <a:t>Send &amp; </a:t>
            </a:r>
            <a:r>
              <a:rPr lang="de-DE" dirty="0" err="1"/>
              <a:t>Wait</a:t>
            </a:r>
            <a:endParaRPr lang="en-DE" dirty="0"/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A94CC9E6-8807-E9B0-D4EC-BDC39949EAC1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6095999" y="4313375"/>
            <a:ext cx="741132" cy="28068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5961F067-F8D1-7038-557D-85EB6DC83E31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rot="10800000">
            <a:off x="6095998" y="4594067"/>
            <a:ext cx="741132" cy="56308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2410841-1574-F0B8-E1A4-98E6FFCEF20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 bwMode="auto">
          <a:xfrm flipH="1">
            <a:off x="7377130" y="4485991"/>
            <a:ext cx="1" cy="391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Graphic 74" descr="Badge Tick1 with solid fill">
            <a:extLst>
              <a:ext uri="{FF2B5EF4-FFF2-40B4-BE49-F238E27FC236}">
                <a16:creationId xmlns:a16="http://schemas.microsoft.com/office/drawing/2014/main" id="{9B00D764-90B9-54CC-5885-1C0DE7126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9317" y="4502263"/>
            <a:ext cx="360000" cy="360000"/>
          </a:xfrm>
          <a:prstGeom prst="rect">
            <a:avLst/>
          </a:prstGeom>
        </p:spPr>
      </p:pic>
      <p:pic>
        <p:nvPicPr>
          <p:cNvPr id="77" name="Graphic 76" descr="Badge Cross with solid fill">
            <a:extLst>
              <a:ext uri="{FF2B5EF4-FFF2-40B4-BE49-F238E27FC236}">
                <a16:creationId xmlns:a16="http://schemas.microsoft.com/office/drawing/2014/main" id="{84CD341D-6C7A-8523-ABFB-C7149189E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8224" y="3915502"/>
            <a:ext cx="360000" cy="360000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F6AAD7F-2788-E3B7-4C24-1EFFA96CF40F}"/>
              </a:ext>
            </a:extLst>
          </p:cNvPr>
          <p:cNvCxnSpPr>
            <a:cxnSpLocks/>
          </p:cNvCxnSpPr>
          <p:nvPr/>
        </p:nvCxnSpPr>
        <p:spPr>
          <a:xfrm rot="10800000">
            <a:off x="4047744" y="4275503"/>
            <a:ext cx="2789386" cy="101944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Graphic 93" descr="Badge Question Mark with solid fill">
            <a:extLst>
              <a:ext uri="{FF2B5EF4-FFF2-40B4-BE49-F238E27FC236}">
                <a16:creationId xmlns:a16="http://schemas.microsoft.com/office/drawing/2014/main" id="{8E9396A9-5BA0-3FE2-4F61-8495AC4A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2846" y="3445643"/>
            <a:ext cx="914400" cy="914400"/>
          </a:xfrm>
          <a:prstGeom prst="rect">
            <a:avLst/>
          </a:prstGeom>
        </p:spPr>
      </p:pic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038D282C-C833-C884-3BC7-EA2CC25DD0A9}"/>
              </a:ext>
            </a:extLst>
          </p:cNvPr>
          <p:cNvSpPr/>
          <p:nvPr/>
        </p:nvSpPr>
        <p:spPr bwMode="auto">
          <a:xfrm>
            <a:off x="903600" y="1858409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Initialize Config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0CF2D9AE-F366-E9A8-AD28-1C4EB429F732}"/>
              </a:ext>
            </a:extLst>
          </p:cNvPr>
          <p:cNvSpPr/>
          <p:nvPr/>
        </p:nvSpPr>
        <p:spPr bwMode="auto">
          <a:xfrm>
            <a:off x="903600" y="2577715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Wait for Event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25E84378-D630-FA0F-2644-BB7CA32FD86C}"/>
              </a:ext>
            </a:extLst>
          </p:cNvPr>
          <p:cNvSpPr/>
          <p:nvPr/>
        </p:nvSpPr>
        <p:spPr bwMode="auto">
          <a:xfrm>
            <a:off x="903600" y="3303187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Process Event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E4E9413-F2A8-8116-6094-D4062E36DBFB}"/>
              </a:ext>
            </a:extLst>
          </p:cNvPr>
          <p:cNvSpPr/>
          <p:nvPr/>
        </p:nvSpPr>
        <p:spPr bwMode="auto">
          <a:xfrm>
            <a:off x="903600" y="4078054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( Adapt Config )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0DD7D10F-E813-5C3E-B1FB-C9D702EEBC28}"/>
              </a:ext>
            </a:extLst>
          </p:cNvPr>
          <p:cNvSpPr/>
          <p:nvPr/>
        </p:nvSpPr>
        <p:spPr bwMode="auto">
          <a:xfrm>
            <a:off x="903600" y="4826950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Ack Event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AA03F0A-ED26-7A9B-745C-7F89657275F3}"/>
              </a:ext>
            </a:extLst>
          </p:cNvPr>
          <p:cNvCxnSpPr>
            <a:cxnSpLocks/>
            <a:stCxn id="97" idx="2"/>
            <a:endCxn id="98" idx="0"/>
          </p:cNvCxnSpPr>
          <p:nvPr/>
        </p:nvCxnSpPr>
        <p:spPr bwMode="auto">
          <a:xfrm>
            <a:off x="1869748" y="2326409"/>
            <a:ext cx="0" cy="251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C4B86F1-4F3D-CD49-8DEE-073073C95573}"/>
              </a:ext>
            </a:extLst>
          </p:cNvPr>
          <p:cNvCxnSpPr>
            <a:cxnSpLocks/>
            <a:stCxn id="98" idx="2"/>
            <a:endCxn id="99" idx="0"/>
          </p:cNvCxnSpPr>
          <p:nvPr/>
        </p:nvCxnSpPr>
        <p:spPr bwMode="auto">
          <a:xfrm>
            <a:off x="1869748" y="3045715"/>
            <a:ext cx="0" cy="257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C1A72F0-78B9-2BCA-CFB8-C52207BEB1A8}"/>
              </a:ext>
            </a:extLst>
          </p:cNvPr>
          <p:cNvCxnSpPr>
            <a:cxnSpLocks/>
            <a:stCxn id="99" idx="2"/>
            <a:endCxn id="100" idx="0"/>
          </p:cNvCxnSpPr>
          <p:nvPr/>
        </p:nvCxnSpPr>
        <p:spPr bwMode="auto">
          <a:xfrm>
            <a:off x="1869748" y="3771187"/>
            <a:ext cx="0" cy="3068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69CD8CE-E826-06BC-073A-CC1901F7A70A}"/>
              </a:ext>
            </a:extLst>
          </p:cNvPr>
          <p:cNvCxnSpPr>
            <a:cxnSpLocks/>
            <a:stCxn id="100" idx="2"/>
            <a:endCxn id="101" idx="0"/>
          </p:cNvCxnSpPr>
          <p:nvPr/>
        </p:nvCxnSpPr>
        <p:spPr bwMode="auto">
          <a:xfrm>
            <a:off x="1869748" y="4546054"/>
            <a:ext cx="0" cy="280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F8F80AE8-056C-42AB-05E3-25A2C273602F}"/>
              </a:ext>
            </a:extLst>
          </p:cNvPr>
          <p:cNvCxnSpPr>
            <a:cxnSpLocks/>
            <a:stCxn id="101" idx="2"/>
            <a:endCxn id="98" idx="1"/>
          </p:cNvCxnSpPr>
          <p:nvPr/>
        </p:nvCxnSpPr>
        <p:spPr bwMode="auto">
          <a:xfrm rot="5400000" flipH="1">
            <a:off x="145056" y="3570259"/>
            <a:ext cx="2483235" cy="966148"/>
          </a:xfrm>
          <a:prstGeom prst="bentConnector4">
            <a:avLst>
              <a:gd name="adj1" fmla="val -4296"/>
              <a:gd name="adj2" fmla="val 12366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E438D96A-6CD7-9DD7-B9B0-FEBAA8A37DFD}"/>
              </a:ext>
            </a:extLst>
          </p:cNvPr>
          <p:cNvCxnSpPr>
            <a:cxnSpLocks/>
            <a:stCxn id="97" idx="3"/>
            <a:endCxn id="29" idx="1"/>
          </p:cNvCxnSpPr>
          <p:nvPr/>
        </p:nvCxnSpPr>
        <p:spPr bwMode="auto">
          <a:xfrm>
            <a:off x="2835896" y="2092409"/>
            <a:ext cx="2461823" cy="635970"/>
          </a:xfrm>
          <a:prstGeom prst="bentConnector3">
            <a:avLst>
              <a:gd name="adj1" fmla="val 146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676E66B5-F517-E065-E455-2D3D47401288}"/>
              </a:ext>
            </a:extLst>
          </p:cNvPr>
          <p:cNvCxnSpPr>
            <a:cxnSpLocks/>
            <a:stCxn id="100" idx="3"/>
            <a:endCxn id="29" idx="1"/>
          </p:cNvCxnSpPr>
          <p:nvPr/>
        </p:nvCxnSpPr>
        <p:spPr bwMode="auto">
          <a:xfrm flipV="1">
            <a:off x="2835896" y="2728379"/>
            <a:ext cx="2461823" cy="1583675"/>
          </a:xfrm>
          <a:prstGeom prst="bentConnector3">
            <a:avLst>
              <a:gd name="adj1" fmla="val 1450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60">
            <a:extLst>
              <a:ext uri="{FF2B5EF4-FFF2-40B4-BE49-F238E27FC236}">
                <a16:creationId xmlns:a16="http://schemas.microsoft.com/office/drawing/2014/main" id="{D9E20117-612B-CDF4-08BE-FE30E90B26D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975349" y="3248856"/>
            <a:ext cx="703352" cy="20240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F26EDE2-CF2E-054C-4B89-0F1D76B3502B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097457"/>
            <a:ext cx="739137" cy="472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68A9C4B-8543-863F-906E-AFC4B737FB1A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478942"/>
            <a:ext cx="739137" cy="4726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FA86034B-0260-17D6-D243-90BFBC31226A}"/>
              </a:ext>
            </a:extLst>
          </p:cNvPr>
          <p:cNvSpPr txBox="1"/>
          <p:nvPr/>
        </p:nvSpPr>
        <p:spPr bwMode="auto">
          <a:xfrm>
            <a:off x="10453229" y="1278833"/>
            <a:ext cx="149984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1"/>
                </a:solidFill>
              </a:rPr>
              <a:t>Control Flow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9DD3DD-A7E4-F2D3-9226-1E62049E2225}"/>
              </a:ext>
            </a:extLst>
          </p:cNvPr>
          <p:cNvSpPr txBox="1"/>
          <p:nvPr/>
        </p:nvSpPr>
        <p:spPr bwMode="auto">
          <a:xfrm>
            <a:off x="10453231" y="891537"/>
            <a:ext cx="14328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6"/>
                </a:solidFill>
              </a:rPr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val="16964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600D186-FF57-96C4-27D7-15E929D829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FD9969-0E0F-29DC-63E6-AAE3FB81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AED76A3-EEA0-D6E1-3A09-FAA01B04EE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en-GB" dirty="0"/>
              <a:t>Interactivity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A3D5625-C568-CAB1-B4F8-07086F6F29BF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97A32C-2AF8-7E06-6059-005EF52708DF}"/>
              </a:ext>
            </a:extLst>
          </p:cNvPr>
          <p:cNvSpPr/>
          <p:nvPr/>
        </p:nvSpPr>
        <p:spPr>
          <a:xfrm>
            <a:off x="5794988" y="1307249"/>
            <a:ext cx="3164285" cy="4232215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Linux / KVM</a:t>
            </a:r>
          </a:p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(Hypervisor)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BFD4E0-39C8-D033-BF45-EE1635E5E58F}"/>
              </a:ext>
            </a:extLst>
          </p:cNvPr>
          <p:cNvSpPr/>
          <p:nvPr/>
        </p:nvSpPr>
        <p:spPr>
          <a:xfrm>
            <a:off x="6837130" y="2174621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39B27CC-3606-69B2-03C8-78A9D2299631}"/>
              </a:ext>
            </a:extLst>
          </p:cNvPr>
          <p:cNvSpPr/>
          <p:nvPr/>
        </p:nvSpPr>
        <p:spPr bwMode="auto">
          <a:xfrm>
            <a:off x="6837130" y="296282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D7DDFCE-775E-E6CF-B8C7-8E23EC384FC2}"/>
              </a:ext>
            </a:extLst>
          </p:cNvPr>
          <p:cNvSpPr/>
          <p:nvPr/>
        </p:nvSpPr>
        <p:spPr bwMode="auto">
          <a:xfrm>
            <a:off x="6057174" y="3701732"/>
            <a:ext cx="2639911" cy="178466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DE" dirty="0">
                <a:solidFill>
                  <a:schemeClr val="bg2">
                    <a:lumMod val="10000"/>
                  </a:schemeClr>
                </a:solidFill>
              </a:rPr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0FE045-745A-E17A-5830-E4B2FC7FF159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7377130" y="2714621"/>
            <a:ext cx="0" cy="24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8E322A7-6F44-635E-A2A0-DCA4EDBA1311}"/>
              </a:ext>
            </a:extLst>
          </p:cNvPr>
          <p:cNvGrpSpPr/>
          <p:nvPr/>
        </p:nvGrpSpPr>
        <p:grpSpPr>
          <a:xfrm>
            <a:off x="9815912" y="3455628"/>
            <a:ext cx="1851226" cy="2083836"/>
            <a:chOff x="7071101" y="2691364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28D5355-AAC3-4761-2F14-2433E197032C}"/>
                </a:ext>
              </a:extLst>
            </p:cNvPr>
            <p:cNvSpPr/>
            <p:nvPr/>
          </p:nvSpPr>
          <p:spPr bwMode="auto">
            <a:xfrm>
              <a:off x="7071101" y="2691364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D8C8D26-570A-A039-325D-357377898104}"/>
                </a:ext>
              </a:extLst>
            </p:cNvPr>
            <p:cNvSpPr/>
            <p:nvPr/>
          </p:nvSpPr>
          <p:spPr bwMode="auto">
            <a:xfrm>
              <a:off x="7272915" y="3174029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BAEF867-A19D-30C6-6EE8-711D49219E06}"/>
                </a:ext>
              </a:extLst>
            </p:cNvPr>
            <p:cNvSpPr/>
            <p:nvPr/>
          </p:nvSpPr>
          <p:spPr bwMode="auto">
            <a:xfrm>
              <a:off x="7272914" y="371540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8B55B0A-77A4-4E79-927E-27473EBD288B}"/>
                </a:ext>
              </a:extLst>
            </p:cNvPr>
            <p:cNvSpPr/>
            <p:nvPr/>
          </p:nvSpPr>
          <p:spPr bwMode="auto">
            <a:xfrm>
              <a:off x="7272913" y="4170687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F7204F8-DBC1-8337-70AB-9D17C8F47B85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>
            <a:off x="7917130" y="3232829"/>
            <a:ext cx="2824395" cy="22279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FD8E62A9-2341-E864-D73E-16C125791FB2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8697086" y="4497546"/>
            <a:ext cx="1118827" cy="96520"/>
          </a:xfrm>
          <a:prstGeom prst="bentConnector3">
            <a:avLst>
              <a:gd name="adj1" fmla="val 5000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651BD6-2B98-D095-41D0-0A70ACBEE9B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7377130" y="3502829"/>
            <a:ext cx="0" cy="1989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DB297C7A-F04B-03E7-FF4F-4667E53D9FB7}"/>
              </a:ext>
            </a:extLst>
          </p:cNvPr>
          <p:cNvCxnSpPr>
            <a:cxnSpLocks/>
            <a:stCxn id="11" idx="1"/>
            <a:endCxn id="9" idx="1"/>
          </p:cNvCxnSpPr>
          <p:nvPr/>
        </p:nvCxnSpPr>
        <p:spPr>
          <a:xfrm rot="10800000" flipH="1">
            <a:off x="6057174" y="3232830"/>
            <a:ext cx="779956" cy="1361237"/>
          </a:xfrm>
          <a:prstGeom prst="bentConnector3">
            <a:avLst>
              <a:gd name="adj1" fmla="val -150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3EF47EC-DD81-12B1-8A02-3A7AAFB29B3A}"/>
              </a:ext>
            </a:extLst>
          </p:cNvPr>
          <p:cNvSpPr/>
          <p:nvPr/>
        </p:nvSpPr>
        <p:spPr bwMode="auto">
          <a:xfrm>
            <a:off x="426216" y="1307249"/>
            <a:ext cx="2863273" cy="4232215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SEV-Step 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1CA49-4B82-3C41-D15B-4D5FDCCC0776}"/>
              </a:ext>
            </a:extLst>
          </p:cNvPr>
          <p:cNvSpPr txBox="1"/>
          <p:nvPr/>
        </p:nvSpPr>
        <p:spPr bwMode="auto">
          <a:xfrm>
            <a:off x="5794988" y="5771685"/>
            <a:ext cx="3164285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Kernel Space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E75CAE-BB4D-82EE-9381-1662F0BC1619}"/>
              </a:ext>
            </a:extLst>
          </p:cNvPr>
          <p:cNvSpPr txBox="1"/>
          <p:nvPr/>
        </p:nvSpPr>
        <p:spPr bwMode="auto">
          <a:xfrm>
            <a:off x="343695" y="5767762"/>
            <a:ext cx="286327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User Space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A768B1-5FE5-2E9B-F85E-CCD884BB75F0}"/>
              </a:ext>
            </a:extLst>
          </p:cNvPr>
          <p:cNvSpPr txBox="1"/>
          <p:nvPr/>
        </p:nvSpPr>
        <p:spPr bwMode="auto">
          <a:xfrm>
            <a:off x="9815912" y="5767762"/>
            <a:ext cx="1845377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VM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07113E8-EDE4-0B37-0055-8586D4076F58}"/>
              </a:ext>
            </a:extLst>
          </p:cNvPr>
          <p:cNvSpPr/>
          <p:nvPr/>
        </p:nvSpPr>
        <p:spPr bwMode="auto">
          <a:xfrm>
            <a:off x="5297719" y="24583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IOCTL API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A6288E8-9F67-8104-91A0-C14F8FD80A4C}"/>
              </a:ext>
            </a:extLst>
          </p:cNvPr>
          <p:cNvSpPr/>
          <p:nvPr/>
        </p:nvSpPr>
        <p:spPr bwMode="auto">
          <a:xfrm>
            <a:off x="6837131" y="4140761"/>
            <a:ext cx="1080000" cy="34523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de-DE" dirty="0"/>
              <a:t>Event?</a:t>
            </a:r>
            <a:endParaRPr lang="en-DE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C6AA82F-719E-11BA-06BA-B2733888AE70}"/>
              </a:ext>
            </a:extLst>
          </p:cNvPr>
          <p:cNvSpPr/>
          <p:nvPr/>
        </p:nvSpPr>
        <p:spPr bwMode="auto">
          <a:xfrm>
            <a:off x="6837130" y="4877366"/>
            <a:ext cx="1080000" cy="559578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de-DE" dirty="0"/>
              <a:t>Send &amp; </a:t>
            </a:r>
            <a:r>
              <a:rPr lang="de-DE" dirty="0" err="1"/>
              <a:t>Wait</a:t>
            </a:r>
            <a:endParaRPr lang="en-DE" dirty="0"/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030571C1-EE0F-3421-5F43-99545ED2D64E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6095999" y="4313375"/>
            <a:ext cx="741132" cy="28068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04AEA3B8-445E-1D0C-D61F-6EC6AB8192A4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rot="10800000">
            <a:off x="6095998" y="4594067"/>
            <a:ext cx="741132" cy="56308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53BDDA1-F5C2-6A29-11AA-3E8AD804EED6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 bwMode="auto">
          <a:xfrm flipH="1">
            <a:off x="7377130" y="4485991"/>
            <a:ext cx="1" cy="391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Graphic 74" descr="Badge Tick1 with solid fill">
            <a:extLst>
              <a:ext uri="{FF2B5EF4-FFF2-40B4-BE49-F238E27FC236}">
                <a16:creationId xmlns:a16="http://schemas.microsoft.com/office/drawing/2014/main" id="{3C6126A7-A5C5-FFDC-ABC2-E630ACC3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9317" y="4502263"/>
            <a:ext cx="360000" cy="360000"/>
          </a:xfrm>
          <a:prstGeom prst="rect">
            <a:avLst/>
          </a:prstGeom>
        </p:spPr>
      </p:pic>
      <p:pic>
        <p:nvPicPr>
          <p:cNvPr id="77" name="Graphic 76" descr="Badge Cross with solid fill">
            <a:extLst>
              <a:ext uri="{FF2B5EF4-FFF2-40B4-BE49-F238E27FC236}">
                <a16:creationId xmlns:a16="http://schemas.microsoft.com/office/drawing/2014/main" id="{99F4BCE8-28D1-EEA9-2ED4-676B713A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8224" y="3915502"/>
            <a:ext cx="360000" cy="360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33388D-D8B9-E8A7-8FB6-56EE274212FA}"/>
              </a:ext>
            </a:extLst>
          </p:cNvPr>
          <p:cNvSpPr/>
          <p:nvPr/>
        </p:nvSpPr>
        <p:spPr bwMode="auto">
          <a:xfrm>
            <a:off x="3803600" y="3568499"/>
            <a:ext cx="1429347" cy="1019441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Shared Memory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78CF7D9D-A537-C351-98CE-5FDA6F025012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5322754" y="3783460"/>
            <a:ext cx="746493" cy="2355452"/>
          </a:xfrm>
          <a:prstGeom prst="curvedConnector2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7FCF2-E281-7018-E676-8E8A17888CBA}"/>
              </a:ext>
            </a:extLst>
          </p:cNvPr>
          <p:cNvSpPr/>
          <p:nvPr/>
        </p:nvSpPr>
        <p:spPr bwMode="auto">
          <a:xfrm>
            <a:off x="901812" y="1858409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Initialize Config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9F4742D-B4B4-FB87-5D53-C4C9F80F9B3B}"/>
              </a:ext>
            </a:extLst>
          </p:cNvPr>
          <p:cNvSpPr/>
          <p:nvPr/>
        </p:nvSpPr>
        <p:spPr bwMode="auto">
          <a:xfrm>
            <a:off x="901812" y="2577715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Wait for Event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D94BB13-DB68-041D-410E-4EDFED1917D6}"/>
              </a:ext>
            </a:extLst>
          </p:cNvPr>
          <p:cNvSpPr/>
          <p:nvPr/>
        </p:nvSpPr>
        <p:spPr bwMode="auto">
          <a:xfrm>
            <a:off x="901812" y="3303187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Process Event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72A0804-5509-6EB4-17BB-DA7FF1CF4FE8}"/>
              </a:ext>
            </a:extLst>
          </p:cNvPr>
          <p:cNvSpPr/>
          <p:nvPr/>
        </p:nvSpPr>
        <p:spPr bwMode="auto">
          <a:xfrm>
            <a:off x="901812" y="4078054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( Adapt Config )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CBD562E-CE48-A8FA-6C2C-8280E4607BA3}"/>
              </a:ext>
            </a:extLst>
          </p:cNvPr>
          <p:cNvSpPr/>
          <p:nvPr/>
        </p:nvSpPr>
        <p:spPr bwMode="auto">
          <a:xfrm>
            <a:off x="901812" y="4826950"/>
            <a:ext cx="1932296" cy="468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Ack Event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FD3D0D-DA47-4015-7D56-9BB920244A35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 bwMode="auto">
          <a:xfrm>
            <a:off x="1867960" y="2326409"/>
            <a:ext cx="0" cy="251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D724E1A-5261-C701-96A8-4AF4810019C1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 bwMode="auto">
          <a:xfrm>
            <a:off x="1867960" y="3045715"/>
            <a:ext cx="0" cy="257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6D2C77-9B7A-AC8B-9568-C651C90760DF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 bwMode="auto">
          <a:xfrm>
            <a:off x="1867960" y="3771187"/>
            <a:ext cx="0" cy="3068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B642225-BCB6-4989-8027-AB3BCCA72F68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 bwMode="auto">
          <a:xfrm>
            <a:off x="1867960" y="4546054"/>
            <a:ext cx="0" cy="280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B6BA383D-0DE8-C5B8-AC21-D6FA10C3A666}"/>
              </a:ext>
            </a:extLst>
          </p:cNvPr>
          <p:cNvCxnSpPr>
            <a:cxnSpLocks/>
            <a:stCxn id="50" idx="2"/>
            <a:endCxn id="46" idx="1"/>
          </p:cNvCxnSpPr>
          <p:nvPr/>
        </p:nvCxnSpPr>
        <p:spPr bwMode="auto">
          <a:xfrm rot="5400000" flipH="1">
            <a:off x="143268" y="3570259"/>
            <a:ext cx="2483235" cy="966148"/>
          </a:xfrm>
          <a:prstGeom prst="bentConnector4">
            <a:avLst>
              <a:gd name="adj1" fmla="val -3833"/>
              <a:gd name="adj2" fmla="val 12366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EFCF1337-0E95-5532-0B56-2148ABADEC36}"/>
              </a:ext>
            </a:extLst>
          </p:cNvPr>
          <p:cNvCxnSpPr>
            <a:cxnSpLocks/>
            <a:stCxn id="50" idx="3"/>
            <a:endCxn id="3" idx="1"/>
          </p:cNvCxnSpPr>
          <p:nvPr/>
        </p:nvCxnSpPr>
        <p:spPr bwMode="auto">
          <a:xfrm flipV="1">
            <a:off x="2834108" y="4078220"/>
            <a:ext cx="969492" cy="982730"/>
          </a:xfrm>
          <a:prstGeom prst="curvedConnector3">
            <a:avLst>
              <a:gd name="adj1" fmla="val 56134"/>
            </a:avLst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15F85734-2B70-B98A-F2A5-B0EE4C8A4826}"/>
              </a:ext>
            </a:extLst>
          </p:cNvPr>
          <p:cNvCxnSpPr>
            <a:cxnSpLocks/>
            <a:stCxn id="45" idx="3"/>
            <a:endCxn id="29" idx="1"/>
          </p:cNvCxnSpPr>
          <p:nvPr/>
        </p:nvCxnSpPr>
        <p:spPr bwMode="auto">
          <a:xfrm>
            <a:off x="2834108" y="2092409"/>
            <a:ext cx="2463611" cy="635970"/>
          </a:xfrm>
          <a:prstGeom prst="bentConnector3">
            <a:avLst>
              <a:gd name="adj1" fmla="val 1494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C43F3D21-CB15-15CB-3D6D-BFD71947B209}"/>
              </a:ext>
            </a:extLst>
          </p:cNvPr>
          <p:cNvCxnSpPr>
            <a:cxnSpLocks/>
            <a:endCxn id="29" idx="1"/>
          </p:cNvCxnSpPr>
          <p:nvPr/>
        </p:nvCxnSpPr>
        <p:spPr bwMode="auto">
          <a:xfrm flipV="1">
            <a:off x="2745663" y="2728379"/>
            <a:ext cx="2552056" cy="1576997"/>
          </a:xfrm>
          <a:prstGeom prst="bentConnector3">
            <a:avLst>
              <a:gd name="adj1" fmla="val 180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EAFDBEE8-0D58-B093-7FF4-C421D1888CCD}"/>
              </a:ext>
            </a:extLst>
          </p:cNvPr>
          <p:cNvCxnSpPr>
            <a:cxnSpLocks/>
            <a:stCxn id="3" idx="0"/>
            <a:endCxn id="46" idx="3"/>
          </p:cNvCxnSpPr>
          <p:nvPr/>
        </p:nvCxnSpPr>
        <p:spPr bwMode="auto">
          <a:xfrm rot="16200000" flipV="1">
            <a:off x="3297799" y="2348024"/>
            <a:ext cx="756784" cy="1684166"/>
          </a:xfrm>
          <a:prstGeom prst="curvedConnector2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1296236-1AFE-6337-F1BA-4289A2E3AB59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097457"/>
            <a:ext cx="739137" cy="472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F827D06-D791-97F1-A99F-7348E53E895A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478942"/>
            <a:ext cx="739137" cy="4726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31306D4-FA0A-9192-205B-61A6B8FE5060}"/>
              </a:ext>
            </a:extLst>
          </p:cNvPr>
          <p:cNvSpPr txBox="1"/>
          <p:nvPr/>
        </p:nvSpPr>
        <p:spPr bwMode="auto">
          <a:xfrm>
            <a:off x="10453229" y="1278833"/>
            <a:ext cx="149984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1"/>
                </a:solidFill>
              </a:rPr>
              <a:t>Control Flow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20B908C-FEBF-4A5B-964A-41F7028CFFCE}"/>
              </a:ext>
            </a:extLst>
          </p:cNvPr>
          <p:cNvSpPr txBox="1"/>
          <p:nvPr/>
        </p:nvSpPr>
        <p:spPr bwMode="auto">
          <a:xfrm>
            <a:off x="10453231" y="891537"/>
            <a:ext cx="14328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6"/>
                </a:solidFill>
              </a:rPr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val="124213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85A859-D059-982A-08B4-B63A7F2B865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AFDCD2-57E4-44ED-9269-46A9CBF2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E862837-C7D3-3419-FC35-3EC132C210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Design Goals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6700E7-396F-EBEF-6E31-6CCB2C05FF92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FF6C83-E25E-EB53-312F-ED486310D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60894"/>
              </p:ext>
            </p:extLst>
          </p:nvPr>
        </p:nvGraphicFramePr>
        <p:xfrm>
          <a:off x="2030051" y="1370749"/>
          <a:ext cx="8523649" cy="452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6044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882D44E-BE42-9AA1-BF56-CF26F434CEB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7E61E2-9D1E-5B89-D922-4F428237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BB4CCA0-9AA4-A0C2-B120-0F13604672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de-DE" dirty="0" err="1"/>
              <a:t>Ongoing</a:t>
            </a:r>
            <a:r>
              <a:rPr lang="de-DE" dirty="0"/>
              <a:t> Work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3FD1870-FDF2-C6D9-8B68-30E0EA438361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838800" y="1562401"/>
            <a:ext cx="10500065" cy="4438350"/>
          </a:xfrm>
        </p:spPr>
        <p:txBody>
          <a:bodyPr/>
          <a:lstStyle/>
          <a:p>
            <a: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de-DE" dirty="0" err="1"/>
              <a:t>Improve</a:t>
            </a:r>
            <a:r>
              <a:rPr lang="de-DE" dirty="0"/>
              <a:t> API</a:t>
            </a:r>
          </a:p>
          <a:p>
            <a:pPr lvl="1" rtl="0">
              <a:spcBef>
                <a:spcPts val="1000"/>
              </a:spcBef>
              <a:defRPr/>
            </a:pPr>
            <a:r>
              <a:rPr lang="de-DE" dirty="0" err="1"/>
              <a:t>Current</a:t>
            </a:r>
            <a:r>
              <a:rPr lang="de-DE" dirty="0"/>
              <a:t> Design: Track/</a:t>
            </a:r>
            <a:r>
              <a:rPr lang="de-DE" dirty="0" err="1"/>
              <a:t>Untrack</a:t>
            </a:r>
            <a:r>
              <a:rPr lang="de-DE" dirty="0"/>
              <a:t>, Start </a:t>
            </a:r>
            <a:r>
              <a:rPr lang="de-DE" dirty="0" err="1"/>
              <a:t>Stepping</a:t>
            </a:r>
            <a:r>
              <a:rPr lang="de-DE" dirty="0"/>
              <a:t>/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Stepping</a:t>
            </a:r>
            <a:endParaRPr lang="de-DE" dirty="0"/>
          </a:p>
          <a:p>
            <a:pPr lvl="1" rtl="0">
              <a:spcBef>
                <a:spcPts val="1000"/>
              </a:spcBef>
              <a:defRPr/>
            </a:pPr>
            <a:r>
              <a:rPr lang="de-DE" dirty="0"/>
              <a:t>Goal: High Level Components: „Track Pagefault </a:t>
            </a:r>
            <a:r>
              <a:rPr lang="de-DE" dirty="0" err="1"/>
              <a:t>Sequence</a:t>
            </a:r>
            <a:r>
              <a:rPr lang="de-DE" dirty="0"/>
              <a:t>“</a:t>
            </a:r>
          </a:p>
          <a:p>
            <a:pPr lvl="1" rtl="0">
              <a:spcBef>
                <a:spcPts val="1000"/>
              </a:spcBef>
              <a:defRPr/>
            </a:pPr>
            <a:r>
              <a:rPr lang="de-DE" dirty="0"/>
              <a:t>Model SEV-</a:t>
            </a:r>
            <a:r>
              <a:rPr lang="de-DE" dirty="0" err="1"/>
              <a:t>Step</a:t>
            </a:r>
            <a:r>
              <a:rPr lang="de-DE" dirty="0"/>
              <a:t> + SGX-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„</a:t>
            </a:r>
            <a:r>
              <a:rPr lang="de-DE" dirty="0" err="1"/>
              <a:t>drivers</a:t>
            </a:r>
            <a:r>
              <a:rPr lang="de-DE" dirty="0"/>
              <a:t>“</a:t>
            </a:r>
          </a:p>
          <a:p>
            <a:pPr rtl="0">
              <a:defRPr/>
            </a:pPr>
            <a:endParaRPr lang="de-DE" dirty="0"/>
          </a:p>
          <a:p>
            <a:pPr rtl="0">
              <a:defRPr/>
            </a:pP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DBD673-1EF4-AFB4-03BF-AE16DD275B75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0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A5F6380-C63A-0493-07A0-572827028BE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B463D3-4566-2062-645F-88FED131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6C11225-1F05-2E39-ED1A-18E424ADBC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Summary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F2A520-6891-0769-18AB-4D7D51C08CCD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838800" y="1562401"/>
            <a:ext cx="10500065" cy="4438350"/>
          </a:xfrm>
        </p:spPr>
        <p:txBody>
          <a:bodyPr/>
          <a:lstStyle/>
          <a:p>
            <a:pPr rtl="0"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 </a:t>
            </a: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attacks</a:t>
            </a:r>
            <a:endParaRPr lang="de-DE" dirty="0"/>
          </a:p>
          <a:p>
            <a:pPr rtl="0">
              <a:defRPr/>
            </a:pPr>
            <a:r>
              <a:rPr lang="de-DE" dirty="0" err="1"/>
              <a:t>Popularized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SGX </a:t>
            </a:r>
            <a:r>
              <a:rPr lang="de-DE" dirty="0" err="1"/>
              <a:t>with</a:t>
            </a:r>
            <a:r>
              <a:rPr lang="de-DE" dirty="0"/>
              <a:t> SGX-</a:t>
            </a:r>
            <a:r>
              <a:rPr lang="de-DE" dirty="0" err="1"/>
              <a:t>Step</a:t>
            </a:r>
            <a:endParaRPr lang="de-DE" dirty="0"/>
          </a:p>
          <a:p>
            <a:pPr rtl="0"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r>
              <a:rPr lang="de-DE" dirty="0"/>
              <a:t> Framework</a:t>
            </a:r>
          </a:p>
          <a:p>
            <a:pPr lvl="1" rtl="0">
              <a:defRPr/>
            </a:pPr>
            <a:r>
              <a:rPr lang="de-DE" dirty="0"/>
              <a:t>First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SEV </a:t>
            </a:r>
            <a:r>
              <a:rPr lang="de-DE" dirty="0" err="1"/>
              <a:t>is</a:t>
            </a:r>
            <a:r>
              <a:rPr lang="de-DE" dirty="0"/>
              <a:t> vulnerable </a:t>
            </a:r>
            <a:r>
              <a:rPr lang="de-DE" dirty="0" err="1"/>
              <a:t>to</a:t>
            </a:r>
            <a:r>
              <a:rPr lang="de-DE" dirty="0"/>
              <a:t> single-</a:t>
            </a:r>
            <a:r>
              <a:rPr lang="de-DE" dirty="0" err="1"/>
              <a:t>stepping</a:t>
            </a:r>
            <a:endParaRPr lang="de-DE" dirty="0"/>
          </a:p>
          <a:p>
            <a:pPr lvl="1" rtl="0">
              <a:defRPr/>
            </a:pPr>
            <a:r>
              <a:rPr lang="de-DE" dirty="0" err="1"/>
              <a:t>Ease</a:t>
            </a:r>
            <a:r>
              <a:rPr lang="de-DE" dirty="0"/>
              <a:t> 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on SEV</a:t>
            </a:r>
          </a:p>
          <a:p>
            <a:pPr lvl="1" rtl="0">
              <a:defRPr/>
            </a:pPr>
            <a:r>
              <a:rPr lang="de-DE" dirty="0"/>
              <a:t>GPL V2</a:t>
            </a:r>
          </a:p>
          <a:p>
            <a:pPr rtl="0">
              <a:defRPr/>
            </a:pPr>
            <a:r>
              <a:rPr lang="de-DE" dirty="0" err="1"/>
              <a:t>Ongoing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lvl="1" rtl="0">
              <a:defRPr/>
            </a:pP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err="1"/>
              <a:t>prototyping</a:t>
            </a:r>
            <a:endParaRPr lang="de-DE" dirty="0"/>
          </a:p>
          <a:p>
            <a:pPr rtl="0">
              <a:defRPr/>
            </a:pPr>
            <a:r>
              <a:rPr lang="de-DE" dirty="0"/>
              <a:t>Play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, break </a:t>
            </a:r>
            <a:r>
              <a:rPr lang="de-DE" dirty="0" err="1"/>
              <a:t>it</a:t>
            </a:r>
            <a:r>
              <a:rPr lang="de-DE" dirty="0"/>
              <a:t>,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pPr lvl="1" rtl="0">
              <a:defRPr/>
            </a:pPr>
            <a:endParaRPr lang="de-DE" dirty="0"/>
          </a:p>
          <a:p>
            <a:pPr rtl="0">
              <a:defRPr/>
            </a:pPr>
            <a:endParaRPr lang="de-DE" dirty="0"/>
          </a:p>
          <a:p>
            <a:pPr rtl="0">
              <a:defRPr/>
            </a:pPr>
            <a:endParaRPr lang="de-DE" dirty="0"/>
          </a:p>
          <a:p>
            <a:pPr rtl="0">
              <a:defRPr/>
            </a:pP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300D8E-D3BD-27D9-4FAC-6F90A9B465E8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A qr code with a cat&#10;&#10;Description automatically generated">
            <a:extLst>
              <a:ext uri="{FF2B5EF4-FFF2-40B4-BE49-F238E27FC236}">
                <a16:creationId xmlns:a16="http://schemas.microsoft.com/office/drawing/2014/main" id="{1AABBB15-0559-9549-033E-C2297FCE7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48" y="555251"/>
            <a:ext cx="2209800" cy="220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E2EB8-F4F3-C4EE-128B-3F156DD9EEF1}"/>
              </a:ext>
            </a:extLst>
          </p:cNvPr>
          <p:cNvSpPr txBox="1"/>
          <p:nvPr/>
        </p:nvSpPr>
        <p:spPr bwMode="auto">
          <a:xfrm>
            <a:off x="8970848" y="2776005"/>
            <a:ext cx="220980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SEV-Step</a:t>
            </a:r>
          </a:p>
        </p:txBody>
      </p:sp>
      <p:pic>
        <p:nvPicPr>
          <p:cNvPr id="12" name="Picture 11" descr="A qr code with a cat&#10;&#10;Description automatically generated">
            <a:extLst>
              <a:ext uri="{FF2B5EF4-FFF2-40B4-BE49-F238E27FC236}">
                <a16:creationId xmlns:a16="http://schemas.microsoft.com/office/drawing/2014/main" id="{A04FEEC1-2737-6E32-9411-9E71BF38A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48" y="3400489"/>
            <a:ext cx="2209800" cy="2209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A5451-94D3-8A93-2942-97D48CCB73E6}"/>
              </a:ext>
            </a:extLst>
          </p:cNvPr>
          <p:cNvSpPr txBox="1"/>
          <p:nvPr/>
        </p:nvSpPr>
        <p:spPr bwMode="auto">
          <a:xfrm>
            <a:off x="8970848" y="5610289"/>
            <a:ext cx="220980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SGX-Step</a:t>
            </a:r>
          </a:p>
        </p:txBody>
      </p:sp>
    </p:spTree>
    <p:extLst>
      <p:ext uri="{BB962C8B-B14F-4D97-AF65-F5344CB8AC3E}">
        <p14:creationId xmlns:p14="http://schemas.microsoft.com/office/powerpoint/2010/main" val="94510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 </a:t>
            </a:r>
            <a:r>
              <a:rPr lang="de-DE" dirty="0" err="1"/>
              <a:t>Attacks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de-DE" dirty="0" err="1"/>
              <a:t>Idea</a:t>
            </a:r>
            <a:r>
              <a:rPr lang="de-DE" dirty="0"/>
              <a:t>, Exploits, Root </a:t>
            </a:r>
            <a:r>
              <a:rPr lang="de-DE" dirty="0" err="1"/>
              <a:t>Cause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A11199D-9CB5-2921-10C0-573E56E1E34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C5135A-DF2F-7920-1AA0-C3564E3D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EECC11-241E-7E72-8C6A-0D9940209C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Idea</a:t>
            </a:r>
            <a:endParaRPr lang="de-D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23D000-C286-3103-9C6F-2F86C1AD371F}"/>
              </a:ext>
            </a:extLst>
          </p:cNvPr>
          <p:cNvGrpSpPr/>
          <p:nvPr/>
        </p:nvGrpSpPr>
        <p:grpSpPr>
          <a:xfrm>
            <a:off x="295645" y="857249"/>
            <a:ext cx="2911323" cy="5077639"/>
            <a:chOff x="295645" y="857249"/>
            <a:chExt cx="2911323" cy="50776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82B91-5215-A0C5-5D29-0BA903C38360}"/>
                </a:ext>
              </a:extLst>
            </p:cNvPr>
            <p:cNvSpPr txBox="1"/>
            <p:nvPr/>
          </p:nvSpPr>
          <p:spPr bwMode="auto">
            <a:xfrm>
              <a:off x="295645" y="5565556"/>
              <a:ext cx="2911323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algn="ctr" defTabSz="914400" rtl="0"/>
              <a:r>
                <a:rPr lang="de-DE" dirty="0"/>
                <a:t>normal</a:t>
              </a:r>
              <a:endParaRPr lang="en-DE" dirty="0"/>
            </a:p>
          </p:txBody>
        </p:sp>
        <p:pic>
          <p:nvPicPr>
            <p:cNvPr id="9" name="Picture 8" descr="A colorful pinwheel on a stick&#10;&#10;Description automatically generated">
              <a:extLst>
                <a:ext uri="{FF2B5EF4-FFF2-40B4-BE49-F238E27FC236}">
                  <a16:creationId xmlns:a16="http://schemas.microsoft.com/office/drawing/2014/main" id="{DEC3D455-0C8A-1E40-27CA-C542848D2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76" y="857249"/>
              <a:ext cx="2734446" cy="4320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0B2D01-C9B9-C4A6-15D7-1028D204EFA7}"/>
              </a:ext>
            </a:extLst>
          </p:cNvPr>
          <p:cNvGrpSpPr/>
          <p:nvPr/>
        </p:nvGrpSpPr>
        <p:grpSpPr>
          <a:xfrm>
            <a:off x="4273358" y="857249"/>
            <a:ext cx="2999558" cy="5078011"/>
            <a:chOff x="4273358" y="857249"/>
            <a:chExt cx="2999558" cy="50780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4123BB-32A5-ACD6-0B0D-5A5736BF9698}"/>
                </a:ext>
              </a:extLst>
            </p:cNvPr>
            <p:cNvSpPr txBox="1"/>
            <p:nvPr/>
          </p:nvSpPr>
          <p:spPr bwMode="auto">
            <a:xfrm>
              <a:off x="4360516" y="5565928"/>
              <a:ext cx="2912400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algn="ctr" defTabSz="914400" rtl="0"/>
              <a:r>
                <a:rPr lang="de-DE" dirty="0" err="1"/>
                <a:t>frequently</a:t>
              </a:r>
              <a:r>
                <a:rPr lang="de-DE" dirty="0"/>
                <a:t> </a:t>
              </a:r>
              <a:r>
                <a:rPr lang="de-DE" dirty="0" err="1"/>
                <a:t>interrupted</a:t>
              </a:r>
              <a:endParaRPr lang="en-DE" dirty="0"/>
            </a:p>
          </p:txBody>
        </p:sp>
        <p:pic>
          <p:nvPicPr>
            <p:cNvPr id="14" name="Picture 13" descr="A close-up of a pinwheel&#10;&#10;Description automatically generated">
              <a:extLst>
                <a:ext uri="{FF2B5EF4-FFF2-40B4-BE49-F238E27FC236}">
                  <a16:creationId xmlns:a16="http://schemas.microsoft.com/office/drawing/2014/main" id="{40591AFA-7C51-7590-76FC-82A95029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358" y="857249"/>
              <a:ext cx="2798037" cy="4320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0AD96F-0154-2D8C-FE0D-02AFB76CCE02}"/>
              </a:ext>
            </a:extLst>
          </p:cNvPr>
          <p:cNvGrpSpPr/>
          <p:nvPr/>
        </p:nvGrpSpPr>
        <p:grpSpPr>
          <a:xfrm>
            <a:off x="8251070" y="786087"/>
            <a:ext cx="2911321" cy="5146492"/>
            <a:chOff x="8251070" y="786087"/>
            <a:chExt cx="2911321" cy="51464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97F25A-5068-5636-133B-4ECF541E7EE1}"/>
                </a:ext>
              </a:extLst>
            </p:cNvPr>
            <p:cNvSpPr txBox="1"/>
            <p:nvPr/>
          </p:nvSpPr>
          <p:spPr bwMode="auto">
            <a:xfrm>
              <a:off x="8251070" y="5563247"/>
              <a:ext cx="2911321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algn="ctr" defTabSz="914400" rtl="0"/>
              <a:r>
                <a:rPr lang="en-DE" dirty="0"/>
                <a:t>single-stepped</a:t>
              </a:r>
            </a:p>
          </p:txBody>
        </p:sp>
        <p:pic>
          <p:nvPicPr>
            <p:cNvPr id="22" name="Picture 21" descr="A colorful pinwheel on a stick&#10;&#10;Description automatically generated">
              <a:extLst>
                <a:ext uri="{FF2B5EF4-FFF2-40B4-BE49-F238E27FC236}">
                  <a16:creationId xmlns:a16="http://schemas.microsoft.com/office/drawing/2014/main" id="{D437A8F7-DC20-0488-3B19-D7397284C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553" y="786087"/>
              <a:ext cx="2562353" cy="432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AC7069-1A5A-2CD7-7A29-90C16C4B9BAB}"/>
              </a:ext>
            </a:extLst>
          </p:cNvPr>
          <p:cNvSpPr txBox="1"/>
          <p:nvPr/>
        </p:nvSpPr>
        <p:spPr bwMode="auto">
          <a:xfrm>
            <a:off x="9799920" y="6437825"/>
            <a:ext cx="2375971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  <a:effectLst/>
                <a:latin typeface="CMSSI8"/>
              </a:rPr>
              <a:t>CC-BY-SA </a:t>
            </a:r>
            <a:r>
              <a:rPr lang="en-GB" sz="1800" dirty="0" err="1">
                <a:solidFill>
                  <a:srgbClr val="FFFFFF"/>
                </a:solidFill>
                <a:effectLst/>
                <a:latin typeface="CMSSI8"/>
              </a:rPr>
              <a:t>Nevit</a:t>
            </a:r>
            <a:r>
              <a:rPr lang="en-GB" sz="1800" dirty="0">
                <a:solidFill>
                  <a:srgbClr val="FFFFFF"/>
                </a:solidFill>
                <a:effectLst/>
                <a:latin typeface="CMSSI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ffectLst/>
                <a:latin typeface="CMSSI8"/>
              </a:rPr>
              <a:t>Dilmen</a:t>
            </a:r>
            <a:r>
              <a:rPr lang="en-GB" sz="1800" dirty="0">
                <a:solidFill>
                  <a:srgbClr val="FFFFFF"/>
                </a:solidFill>
                <a:effectLst/>
                <a:latin typeface="CMSSI8"/>
              </a:rPr>
              <a:t>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49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372125B-1020-99D4-B468-82E4D72B1FC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33625-98A8-1813-B87C-8E26D45B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DCDE49-B055-1949-B8B5-7CB449698B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Attack</a:t>
            </a:r>
            <a:r>
              <a:rPr lang="de-DE" dirty="0"/>
              <a:t> Avenues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2D6E8D8-A60E-E8D2-8C2F-911376D37F61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2" descr="A diagram of a horse race&#10;&#10;Description automatically generated with medium confidence">
            <a:extLst>
              <a:ext uri="{FF2B5EF4-FFF2-40B4-BE49-F238E27FC236}">
                <a16:creationId xmlns:a16="http://schemas.microsoft.com/office/drawing/2014/main" id="{4C6FCEED-5ECA-8EA1-2422-74FA8C335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455838"/>
            <a:ext cx="9232129" cy="4533481"/>
          </a:xfrm>
          <a:prstGeom prst="rect">
            <a:avLst/>
          </a:prstGeom>
        </p:spPr>
      </p:pic>
      <p:pic>
        <p:nvPicPr>
          <p:cNvPr id="2" name="Picture 1" descr="A qr code with a cat&#10;&#10;Description automatically generated">
            <a:extLst>
              <a:ext uri="{FF2B5EF4-FFF2-40B4-BE49-F238E27FC236}">
                <a16:creationId xmlns:a16="http://schemas.microsoft.com/office/drawing/2014/main" id="{F21DB2EB-A061-01B8-A59D-136DCB5B7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3995" y="4410247"/>
            <a:ext cx="1209739" cy="1209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F4519-8927-2B00-B7C8-5D9B812067A4}"/>
              </a:ext>
            </a:extLst>
          </p:cNvPr>
          <p:cNvSpPr txBox="1"/>
          <p:nvPr/>
        </p:nvSpPr>
        <p:spPr bwMode="auto">
          <a:xfrm>
            <a:off x="10733994" y="5619987"/>
            <a:ext cx="1209739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SGX-Step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E94DB-F627-2F4F-3575-4DE74B221E39}"/>
              </a:ext>
            </a:extLst>
          </p:cNvPr>
          <p:cNvSpPr txBox="1"/>
          <p:nvPr/>
        </p:nvSpPr>
        <p:spPr bwMode="auto">
          <a:xfrm>
            <a:off x="1280159" y="6035935"/>
            <a:ext cx="2127505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CC-BY Jo van Bulck</a:t>
            </a:r>
          </a:p>
        </p:txBody>
      </p:sp>
    </p:spTree>
    <p:extLst>
      <p:ext uri="{BB962C8B-B14F-4D97-AF65-F5344CB8AC3E}">
        <p14:creationId xmlns:p14="http://schemas.microsoft.com/office/powerpoint/2010/main" val="114352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5AE8C1-79D8-F553-8D6C-594CCE35F60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9DF9EF-57E7-CD18-AA4F-7C183A0F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C33885-4250-771B-72D6-016E9095A55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Can SEV VMs </a:t>
            </a:r>
            <a:r>
              <a:rPr lang="de-DE" dirty="0" err="1"/>
              <a:t>be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single-</a:t>
            </a:r>
            <a:r>
              <a:rPr lang="de-DE" dirty="0" err="1"/>
              <a:t>stepped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53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355398-13FC-DA67-164B-0F4F062C858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57E1B-184E-066F-9B3D-18E57AA7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181696-B761-9150-A5D5-1F58F60E18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Mechanism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87406F-27FD-490D-32A0-5C5BA6F782F3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F12707-AAAE-45D1-DD39-BE16A1527FD3}"/>
              </a:ext>
            </a:extLst>
          </p:cNvPr>
          <p:cNvSpPr/>
          <p:nvPr/>
        </p:nvSpPr>
        <p:spPr>
          <a:xfrm>
            <a:off x="2854036" y="1735764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Host / Hypervisor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7DCEE6-3511-BB79-181E-9D7FE4C36D71}"/>
              </a:ext>
            </a:extLst>
          </p:cNvPr>
          <p:cNvSpPr/>
          <p:nvPr/>
        </p:nvSpPr>
        <p:spPr>
          <a:xfrm>
            <a:off x="3710676" y="25798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50BC51-0DBF-2FAB-02D1-CF3581BD80B4}"/>
              </a:ext>
            </a:extLst>
          </p:cNvPr>
          <p:cNvSpPr/>
          <p:nvPr/>
        </p:nvSpPr>
        <p:spPr bwMode="auto">
          <a:xfrm>
            <a:off x="3710676" y="3602404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AE917C-9B34-8ED0-DD51-1BDFEDB0CF0C}"/>
              </a:ext>
            </a:extLst>
          </p:cNvPr>
          <p:cNvSpPr/>
          <p:nvPr/>
        </p:nvSpPr>
        <p:spPr bwMode="auto">
          <a:xfrm>
            <a:off x="3710676" y="457751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69EDDD-14D2-4A67-AA0E-EF74015F2470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50676" y="3119879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D96706-D073-1161-DB81-6A70770A34DE}"/>
              </a:ext>
            </a:extLst>
          </p:cNvPr>
          <p:cNvGrpSpPr/>
          <p:nvPr/>
        </p:nvGrpSpPr>
        <p:grpSpPr>
          <a:xfrm>
            <a:off x="7391012" y="3203006"/>
            <a:ext cx="1851226" cy="2083836"/>
            <a:chOff x="7391012" y="3203006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D8DDABF-3501-61BC-E29E-B6577B2B187C}"/>
                </a:ext>
              </a:extLst>
            </p:cNvPr>
            <p:cNvSpPr/>
            <p:nvPr/>
          </p:nvSpPr>
          <p:spPr bwMode="auto">
            <a:xfrm>
              <a:off x="7391012" y="3203006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737B5B8-42BF-6882-0EE4-497301D9B42C}"/>
                </a:ext>
              </a:extLst>
            </p:cNvPr>
            <p:cNvSpPr/>
            <p:nvPr/>
          </p:nvSpPr>
          <p:spPr bwMode="auto">
            <a:xfrm>
              <a:off x="7592826" y="3685671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515E1D3-0B61-7A3A-E6A1-7162E8C0CF10}"/>
                </a:ext>
              </a:extLst>
            </p:cNvPr>
            <p:cNvSpPr/>
            <p:nvPr/>
          </p:nvSpPr>
          <p:spPr bwMode="auto">
            <a:xfrm>
              <a:off x="7592824" y="412625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3D78854-7864-4502-E324-13EFF737A133}"/>
                </a:ext>
              </a:extLst>
            </p:cNvPr>
            <p:cNvSpPr/>
            <p:nvPr/>
          </p:nvSpPr>
          <p:spPr bwMode="auto">
            <a:xfrm>
              <a:off x="7592824" y="457751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D87E63E-CAA4-97E0-0E2A-0EEEF457292C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4790676" y="3203006"/>
            <a:ext cx="3525949" cy="669398"/>
          </a:xfrm>
          <a:prstGeom prst="bentConnector4">
            <a:avLst>
              <a:gd name="adj1" fmla="val 36874"/>
              <a:gd name="adj2" fmla="val 2127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802024EB-4ADF-7BF4-91F8-5FFDF0A9F4DA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4790676" y="4244923"/>
            <a:ext cx="2600336" cy="60259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9A5AA4-4B06-12E4-1DED-4D3276A498E2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250676" y="4142404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D33B22B4-6E73-20A0-F760-07E46C7212A9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3710676" y="3872405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F534518-B67C-2048-D363-97EE123F2D01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438399" y="2849879"/>
            <a:ext cx="127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 descr="Magnifying glass with solid fill">
            <a:extLst>
              <a:ext uri="{FF2B5EF4-FFF2-40B4-BE49-F238E27FC236}">
                <a16:creationId xmlns:a16="http://schemas.microsoft.com/office/drawing/2014/main" id="{A5FCC585-6C1A-F0F8-E327-4EC627C9C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8356" y="3523867"/>
            <a:ext cx="1762975" cy="176297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8FC5308-B03E-FF43-30A8-612D6860CF1C}"/>
              </a:ext>
            </a:extLst>
          </p:cNvPr>
          <p:cNvSpPr txBox="1"/>
          <p:nvPr/>
        </p:nvSpPr>
        <p:spPr bwMode="auto">
          <a:xfrm>
            <a:off x="9337964" y="3831852"/>
            <a:ext cx="2780145" cy="17543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/>
              <a:t>When do we exit?</a:t>
            </a:r>
          </a:p>
          <a:p>
            <a:pPr marL="0" algn="l" defTabSz="914400" rtl="0"/>
            <a:endParaRPr lang="en-DE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DE" dirty="0"/>
              <a:t>Intercepted Instruction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DE" dirty="0"/>
              <a:t>Page Fault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DE" dirty="0"/>
              <a:t>External Interrupt</a:t>
            </a:r>
          </a:p>
          <a:p>
            <a:pPr marL="0" algn="l" defTabSz="914400" rtl="0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782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72FD4F-7A19-008B-F4C4-443E962840E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7C5B14-34CE-3053-A913-B407117D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729BE0-85DC-BC66-1D50-F49A09E140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Mechanism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3BB4B3-55D5-659B-4C2E-9A7F20C18FAB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269933-FC89-4041-A02E-CEAE91D9E9EE}"/>
              </a:ext>
            </a:extLst>
          </p:cNvPr>
          <p:cNvSpPr/>
          <p:nvPr/>
        </p:nvSpPr>
        <p:spPr>
          <a:xfrm>
            <a:off x="2854036" y="1735764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Host / Hypervisor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04AC45-7407-9E44-74E4-0FABF7A06402}"/>
              </a:ext>
            </a:extLst>
          </p:cNvPr>
          <p:cNvSpPr/>
          <p:nvPr/>
        </p:nvSpPr>
        <p:spPr>
          <a:xfrm>
            <a:off x="3710676" y="25798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27DE6F-68EE-C010-67B7-DA89D0123BAD}"/>
              </a:ext>
            </a:extLst>
          </p:cNvPr>
          <p:cNvSpPr/>
          <p:nvPr/>
        </p:nvSpPr>
        <p:spPr bwMode="auto">
          <a:xfrm>
            <a:off x="3710676" y="3602404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FCBE0D-3227-164E-FF0A-6F07C04CF35C}"/>
              </a:ext>
            </a:extLst>
          </p:cNvPr>
          <p:cNvSpPr/>
          <p:nvPr/>
        </p:nvSpPr>
        <p:spPr bwMode="auto">
          <a:xfrm>
            <a:off x="3710676" y="457751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038207-71CF-1242-3B18-7D7F34235E7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50676" y="3119879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3EACF0-7555-A303-4217-14C21FEF7F9E}"/>
              </a:ext>
            </a:extLst>
          </p:cNvPr>
          <p:cNvGrpSpPr/>
          <p:nvPr/>
        </p:nvGrpSpPr>
        <p:grpSpPr>
          <a:xfrm>
            <a:off x="7391012" y="3203006"/>
            <a:ext cx="1851226" cy="2083836"/>
            <a:chOff x="7391012" y="3203006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5FBB9B1-87D7-2920-CAEF-4D61F4267DFE}"/>
                </a:ext>
              </a:extLst>
            </p:cNvPr>
            <p:cNvSpPr/>
            <p:nvPr/>
          </p:nvSpPr>
          <p:spPr bwMode="auto">
            <a:xfrm>
              <a:off x="7391012" y="3203006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96BFB62-95F3-1B49-AC53-AD64B56C3524}"/>
                </a:ext>
              </a:extLst>
            </p:cNvPr>
            <p:cNvSpPr/>
            <p:nvPr/>
          </p:nvSpPr>
          <p:spPr bwMode="auto">
            <a:xfrm>
              <a:off x="7592826" y="3685671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EF3EAA2-93B4-9525-D804-06CAEE96722B}"/>
                </a:ext>
              </a:extLst>
            </p:cNvPr>
            <p:cNvSpPr/>
            <p:nvPr/>
          </p:nvSpPr>
          <p:spPr bwMode="auto">
            <a:xfrm>
              <a:off x="7592824" y="412625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1D7DC66-90B7-60EC-4EA1-188EA66162A2}"/>
                </a:ext>
              </a:extLst>
            </p:cNvPr>
            <p:cNvSpPr/>
            <p:nvPr/>
          </p:nvSpPr>
          <p:spPr bwMode="auto">
            <a:xfrm>
              <a:off x="7592824" y="457751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9EF3C43-1436-93B3-26BF-843E126F4726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4790676" y="3203006"/>
            <a:ext cx="3525949" cy="669398"/>
          </a:xfrm>
          <a:prstGeom prst="bentConnector4">
            <a:avLst>
              <a:gd name="adj1" fmla="val 36874"/>
              <a:gd name="adj2" fmla="val 2127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DCEFCDB5-2D54-9A9E-5293-2CD5F5C68A41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4790676" y="4244923"/>
            <a:ext cx="2600336" cy="60259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346690-6D9D-8258-1C23-906CFC3D0EB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250676" y="4142404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889B88C-5FC6-5ADA-CC6E-B8E70EB03FB4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3710676" y="3872405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E1A173-66CD-AA35-2AED-715D7A0303B7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438399" y="2849879"/>
            <a:ext cx="127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6330A6-48F2-4F88-B02A-5DED1C2C5412}"/>
              </a:ext>
            </a:extLst>
          </p:cNvPr>
          <p:cNvGrpSpPr/>
          <p:nvPr/>
        </p:nvGrpSpPr>
        <p:grpSpPr>
          <a:xfrm>
            <a:off x="8856624" y="929025"/>
            <a:ext cx="2518757" cy="2582278"/>
            <a:chOff x="8666478" y="1142166"/>
            <a:chExt cx="2518757" cy="25822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84D8E6-28D8-16EB-4D52-76AC4D4D4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6478" y="1976582"/>
              <a:ext cx="1323850" cy="174786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9B5690-7FD2-B2B3-26F7-B6DC3F2F76AE}"/>
                </a:ext>
              </a:extLst>
            </p:cNvPr>
            <p:cNvSpPr txBox="1"/>
            <p:nvPr/>
          </p:nvSpPr>
          <p:spPr bwMode="auto">
            <a:xfrm>
              <a:off x="9747414" y="2376444"/>
              <a:ext cx="1437821" cy="6463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DE" dirty="0"/>
                <a:t>APIC Timer Interrupt</a:t>
              </a:r>
            </a:p>
          </p:txBody>
        </p:sp>
        <p:pic>
          <p:nvPicPr>
            <p:cNvPr id="20" name="Graphic 19" descr="Devil face with solid fill with solid fill">
              <a:extLst>
                <a:ext uri="{FF2B5EF4-FFF2-40B4-BE49-F238E27FC236}">
                  <a16:creationId xmlns:a16="http://schemas.microsoft.com/office/drawing/2014/main" id="{A364A6A8-4490-3545-656A-373CC53F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47414" y="114216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428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602D44C-82BD-3F5E-9D32-F4809E8924D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ECE36F-5669-2D49-3714-00847A7C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8587354-540A-FB1A-5646-73889F2AB9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Root </a:t>
            </a:r>
            <a:r>
              <a:rPr lang="de-DE" dirty="0" err="1"/>
              <a:t>Cause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DCE3046-CB22-27F0-91D5-175C5A508601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446EC7-4617-64E6-8EB3-913F09AEB28E}"/>
              </a:ext>
            </a:extLst>
          </p:cNvPr>
          <p:cNvSpPr/>
          <p:nvPr/>
        </p:nvSpPr>
        <p:spPr bwMode="auto">
          <a:xfrm>
            <a:off x="4769108" y="3593780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6AE3022-F075-32CD-24C5-7E125CA70E13}"/>
              </a:ext>
            </a:extLst>
          </p:cNvPr>
          <p:cNvSpPr/>
          <p:nvPr/>
        </p:nvSpPr>
        <p:spPr bwMode="auto">
          <a:xfrm>
            <a:off x="6252696" y="358836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AC105C9-2395-9441-77B7-03B0725D7C5E}"/>
              </a:ext>
            </a:extLst>
          </p:cNvPr>
          <p:cNvSpPr/>
          <p:nvPr/>
        </p:nvSpPr>
        <p:spPr bwMode="auto">
          <a:xfrm>
            <a:off x="7771248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90B45E-2B59-408E-A382-A22E3EEDD537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4C2532-7497-ACDD-333B-DBB178E8C9CF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969553B4-F8DD-0450-5B25-609025EC66CE}"/>
              </a:ext>
            </a:extLst>
          </p:cNvPr>
          <p:cNvCxnSpPr>
            <a:stCxn id="3" idx="0"/>
            <a:endCxn id="13" idx="0"/>
          </p:cNvCxnSpPr>
          <p:nvPr/>
        </p:nvCxnSpPr>
        <p:spPr>
          <a:xfrm rot="16200000" flipH="1">
            <a:off x="3985331" y="2090003"/>
            <a:ext cx="5414" cy="3002140"/>
          </a:xfrm>
          <a:prstGeom prst="curvedConnector3">
            <a:avLst>
              <a:gd name="adj1" fmla="val -89992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E34369C-91C6-29EA-5F53-D51D75AC8646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209108" y="2324100"/>
            <a:ext cx="0" cy="1449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785884DA-487B-59C3-8BEF-8380E0A0F4BC}"/>
              </a:ext>
            </a:extLst>
          </p:cNvPr>
          <p:cNvCxnSpPr>
            <a:cxnSpLocks/>
            <a:stCxn id="13" idx="0"/>
            <a:endCxn id="13" idx="3"/>
          </p:cNvCxnSpPr>
          <p:nvPr/>
        </p:nvCxnSpPr>
        <p:spPr>
          <a:xfrm rot="16200000" flipH="1">
            <a:off x="5759108" y="3323780"/>
            <a:ext cx="180000" cy="720000"/>
          </a:xfrm>
          <a:prstGeom prst="bentConnector4">
            <a:avLst>
              <a:gd name="adj1" fmla="val 98778"/>
              <a:gd name="adj2" fmla="val 8015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urved Connector 1">
            <a:extLst>
              <a:ext uri="{FF2B5EF4-FFF2-40B4-BE49-F238E27FC236}">
                <a16:creationId xmlns:a16="http://schemas.microsoft.com/office/drawing/2014/main" id="{8EAA9FE6-1692-7F90-1282-5FF918B54CA0}"/>
              </a:ext>
            </a:extLst>
          </p:cNvPr>
          <p:cNvCxnSpPr>
            <a:cxnSpLocks/>
            <a:stCxn id="3" idx="0"/>
            <a:endCxn id="24" idx="1"/>
          </p:cNvCxnSpPr>
          <p:nvPr/>
        </p:nvCxnSpPr>
        <p:spPr bwMode="auto">
          <a:xfrm rot="16200000" flipH="1">
            <a:off x="4279832" y="1795502"/>
            <a:ext cx="180000" cy="3765728"/>
          </a:xfrm>
          <a:prstGeom prst="curvedConnector4">
            <a:avLst>
              <a:gd name="adj1" fmla="val -655594"/>
              <a:gd name="adj2" fmla="val 9959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0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Universität zu Lübeck">
      <a:dk1>
        <a:srgbClr val="004B5A"/>
      </a:dk1>
      <a:lt1>
        <a:sysClr val="window" lastClr="FFFFFF"/>
      </a:lt1>
      <a:dk2>
        <a:srgbClr val="145A70"/>
      </a:dk2>
      <a:lt2>
        <a:srgbClr val="C6DCE2"/>
      </a:lt2>
      <a:accent1>
        <a:srgbClr val="006AA3"/>
      </a:accent1>
      <a:accent2>
        <a:srgbClr val="0083AD"/>
      </a:accent2>
      <a:accent3>
        <a:srgbClr val="3BB2A0"/>
      </a:accent3>
      <a:accent4>
        <a:srgbClr val="95BC0E"/>
      </a:accent4>
      <a:accent5>
        <a:srgbClr val="FABB00"/>
      </a:accent5>
      <a:accent6>
        <a:srgbClr val="EC7404"/>
      </a:accent6>
      <a:hlink>
        <a:srgbClr val="8C9EAB"/>
      </a:hlink>
      <a:folHlink>
        <a:srgbClr val="586979"/>
      </a:folHlink>
    </a:clrScheme>
    <a:fontScheme name="Universität zu Lübeck">
      <a:majorFont>
        <a:latin typeface="Myriad Pro"/>
        <a:ea typeface="Arial"/>
        <a:cs typeface="Arial"/>
      </a:majorFont>
      <a:minorFont>
        <a:latin typeface="Myriad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894</Words>
  <Application>Microsoft Macintosh PowerPoint</Application>
  <DocSecurity>0</DocSecurity>
  <PresentationFormat>Widescreen</PresentationFormat>
  <Paragraphs>306</Paragraphs>
  <Slides>25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CMSSI8</vt:lpstr>
      <vt:lpstr>Myriad Pro</vt:lpstr>
      <vt:lpstr>Arial</vt:lpstr>
      <vt:lpstr>Calibri</vt:lpstr>
      <vt:lpstr>Office</vt:lpstr>
      <vt:lpstr>SEV-Step</vt:lpstr>
      <vt:lpstr>PowerPoint Presentation</vt:lpstr>
      <vt:lpstr>Single-Stepping Attacks</vt:lpstr>
      <vt:lpstr>Single-Stepping: Idea</vt:lpstr>
      <vt:lpstr>Single-Stepping: Attack Avenues</vt:lpstr>
      <vt:lpstr>Can SEV VMs be  single-stepped?</vt:lpstr>
      <vt:lpstr>Single-Stepping: Mechanism</vt:lpstr>
      <vt:lpstr>Single-Stepping: Mechanism</vt:lpstr>
      <vt:lpstr>Single-Stepping: Root Cause</vt:lpstr>
      <vt:lpstr>Single-Stepping: Root Cause</vt:lpstr>
      <vt:lpstr>Single-Stepping: Naive Implementation</vt:lpstr>
      <vt:lpstr>Single-Stepping: APIC Timing on SGX</vt:lpstr>
      <vt:lpstr>Single-Stepping: Enlarge the Window</vt:lpstr>
      <vt:lpstr>Single-Stepping: Enlarge the Window</vt:lpstr>
      <vt:lpstr>SEV-Step</vt:lpstr>
      <vt:lpstr>SEV-Step: Design Goals</vt:lpstr>
      <vt:lpstr>SEV-Step: Reusability</vt:lpstr>
      <vt:lpstr>SEV-Step: Reusability</vt:lpstr>
      <vt:lpstr>SEV-Step: Design Goals</vt:lpstr>
      <vt:lpstr>SEV-Step: Interactivity?</vt:lpstr>
      <vt:lpstr>SEV-Step: Interactivity</vt:lpstr>
      <vt:lpstr>SEV-Step: Interactivity</vt:lpstr>
      <vt:lpstr>SEV-Step: Design Goals</vt:lpstr>
      <vt:lpstr>SEV-Step: Ongoing Work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Mariann Kosakowski</dc:creator>
  <cp:keywords/>
  <dc:description/>
  <cp:lastModifiedBy>Luca Christopher Wilke</cp:lastModifiedBy>
  <cp:revision>41</cp:revision>
  <dcterms:created xsi:type="dcterms:W3CDTF">2023-07-07T06:24:19Z</dcterms:created>
  <dcterms:modified xsi:type="dcterms:W3CDTF">2024-02-04T09:48:14Z</dcterms:modified>
  <cp:category/>
  <dc:identifier/>
  <cp:contentStatus/>
  <dc:language/>
  <cp:version/>
</cp:coreProperties>
</file>