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316" r:id="rId3"/>
    <p:sldId id="258" r:id="rId4"/>
    <p:sldId id="294" r:id="rId5"/>
    <p:sldId id="269" r:id="rId6"/>
    <p:sldId id="298" r:id="rId7"/>
    <p:sldId id="268" r:id="rId8"/>
    <p:sldId id="272" r:id="rId9"/>
    <p:sldId id="277" r:id="rId10"/>
    <p:sldId id="274" r:id="rId11"/>
    <p:sldId id="276" r:id="rId12"/>
    <p:sldId id="275" r:id="rId13"/>
    <p:sldId id="279" r:id="rId14"/>
    <p:sldId id="280" r:id="rId15"/>
    <p:sldId id="289" r:id="rId16"/>
    <p:sldId id="318" r:id="rId17"/>
    <p:sldId id="299" r:id="rId18"/>
    <p:sldId id="326" r:id="rId19"/>
    <p:sldId id="300" r:id="rId20"/>
    <p:sldId id="305" r:id="rId21"/>
    <p:sldId id="327" r:id="rId22"/>
    <p:sldId id="313" r:id="rId23"/>
    <p:sldId id="306" r:id="rId24"/>
    <p:sldId id="307" r:id="rId25"/>
    <p:sldId id="328" r:id="rId26"/>
    <p:sldId id="324" r:id="rId27"/>
    <p:sldId id="319" r:id="rId28"/>
    <p:sldId id="320" r:id="rId29"/>
    <p:sldId id="322" r:id="rId30"/>
    <p:sldId id="329" r:id="rId31"/>
    <p:sldId id="309" r:id="rId32"/>
    <p:sldId id="310" r:id="rId33"/>
    <p:sldId id="311" r:id="rId34"/>
    <p:sldId id="330" r:id="rId35"/>
    <p:sldId id="317" r:id="rId36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6"/>
    <p:restoredTop sz="80970" autoAdjust="0"/>
  </p:normalViewPr>
  <p:slideViewPr>
    <p:cSldViewPr snapToGrid="0">
      <p:cViewPr varScale="1">
        <p:scale>
          <a:sx n="89" d="100"/>
          <a:sy n="89" d="100"/>
        </p:scale>
        <p:origin x="780" y="2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5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5F361-E97D-1D46-8510-0A6597C6CA3E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E597AA9E-9DF6-7747-896F-39404B7271AE}">
      <dgm:prSet phldrT="[Text]"/>
      <dgm:spPr/>
      <dgm:t>
        <a:bodyPr/>
        <a:lstStyle/>
        <a:p>
          <a:pPr rtl="0"/>
          <a:r>
            <a:rPr lang="en-GB" dirty="0"/>
            <a:t>Make VM ext. Intr. aware</a:t>
          </a:r>
        </a:p>
      </dgm:t>
    </dgm:pt>
    <dgm:pt modelId="{1575DBB2-41EC-C44B-BEB7-A49D389599F2}" type="parTrans" cxnId="{E2B5DE38-C3AC-2843-B1D0-AEEA8E9A29FA}">
      <dgm:prSet/>
      <dgm:spPr/>
      <dgm:t>
        <a:bodyPr/>
        <a:lstStyle/>
        <a:p>
          <a:endParaRPr lang="en-GB"/>
        </a:p>
      </dgm:t>
    </dgm:pt>
    <dgm:pt modelId="{9D9A9184-83E8-4646-8380-EEAF4E2EB880}" type="sibTrans" cxnId="{E2B5DE38-C3AC-2843-B1D0-AEEA8E9A29FA}">
      <dgm:prSet/>
      <dgm:spPr/>
      <dgm:t>
        <a:bodyPr/>
        <a:lstStyle/>
        <a:p>
          <a:endParaRPr lang="en-GB"/>
        </a:p>
      </dgm:t>
    </dgm:pt>
    <dgm:pt modelId="{DA80444B-A391-284C-8CB1-44EC7BE991F8}">
      <dgm:prSet phldrT="[Text]"/>
      <dgm:spPr/>
      <dgm:t>
        <a:bodyPr/>
        <a:lstStyle/>
        <a:p>
          <a:pPr rtl="0"/>
          <a:r>
            <a:rPr lang="en-GB" dirty="0"/>
            <a:t>Deploy Countermeasure in VM</a:t>
          </a:r>
        </a:p>
      </dgm:t>
    </dgm:pt>
    <dgm:pt modelId="{987379F3-1ED1-9C43-B11E-59ADB1A632BF}" type="parTrans" cxnId="{0CA3E411-606F-274A-9454-616C27699ADD}">
      <dgm:prSet/>
      <dgm:spPr/>
      <dgm:t>
        <a:bodyPr/>
        <a:lstStyle/>
        <a:p>
          <a:endParaRPr lang="en-GB"/>
        </a:p>
      </dgm:t>
    </dgm:pt>
    <dgm:pt modelId="{81F19DBE-D449-9944-AEDA-85792C43DB47}" type="sibTrans" cxnId="{0CA3E411-606F-274A-9454-616C27699ADD}">
      <dgm:prSet/>
      <dgm:spPr/>
      <dgm:t>
        <a:bodyPr/>
        <a:lstStyle/>
        <a:p>
          <a:endParaRPr lang="en-GB"/>
        </a:p>
      </dgm:t>
    </dgm:pt>
    <dgm:pt modelId="{B6D89607-C6FF-474E-B17E-90A3089787BA}" type="pres">
      <dgm:prSet presAssocID="{2295F361-E97D-1D46-8510-0A6597C6CA3E}" presName="Name0" presStyleCnt="0">
        <dgm:presLayoutVars>
          <dgm:dir/>
          <dgm:animLvl val="lvl"/>
          <dgm:resizeHandles val="exact"/>
        </dgm:presLayoutVars>
      </dgm:prSet>
      <dgm:spPr/>
    </dgm:pt>
    <dgm:pt modelId="{5FF54EC3-B36A-2941-8522-C20BE5C8822D}" type="pres">
      <dgm:prSet presAssocID="{E597AA9E-9DF6-7747-896F-39404B7271A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0424C74-2BB0-E64E-9A8B-CA21FF4E3BBC}" type="pres">
      <dgm:prSet presAssocID="{9D9A9184-83E8-4646-8380-EEAF4E2EB880}" presName="parTxOnlySpace" presStyleCnt="0"/>
      <dgm:spPr/>
    </dgm:pt>
    <dgm:pt modelId="{22408333-4375-4F40-9E22-BC1DA356E2AA}" type="pres">
      <dgm:prSet presAssocID="{DA80444B-A391-284C-8CB1-44EC7BE991F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CA3E411-606F-274A-9454-616C27699ADD}" srcId="{2295F361-E97D-1D46-8510-0A6597C6CA3E}" destId="{DA80444B-A391-284C-8CB1-44EC7BE991F8}" srcOrd="1" destOrd="0" parTransId="{987379F3-1ED1-9C43-B11E-59ADB1A632BF}" sibTransId="{81F19DBE-D449-9944-AEDA-85792C43DB47}"/>
    <dgm:cxn modelId="{DC759D13-31DF-554D-9C08-C3A2327B24F1}" type="presOf" srcId="{E597AA9E-9DF6-7747-896F-39404B7271AE}" destId="{5FF54EC3-B36A-2941-8522-C20BE5C8822D}" srcOrd="0" destOrd="0" presId="urn:microsoft.com/office/officeart/2005/8/layout/chevron1"/>
    <dgm:cxn modelId="{E2B5DE38-C3AC-2843-B1D0-AEEA8E9A29FA}" srcId="{2295F361-E97D-1D46-8510-0A6597C6CA3E}" destId="{E597AA9E-9DF6-7747-896F-39404B7271AE}" srcOrd="0" destOrd="0" parTransId="{1575DBB2-41EC-C44B-BEB7-A49D389599F2}" sibTransId="{9D9A9184-83E8-4646-8380-EEAF4E2EB880}"/>
    <dgm:cxn modelId="{3E0EFF5A-5199-DB44-A838-11BF4A43CF06}" type="presOf" srcId="{2295F361-E97D-1D46-8510-0A6597C6CA3E}" destId="{B6D89607-C6FF-474E-B17E-90A3089787BA}" srcOrd="0" destOrd="0" presId="urn:microsoft.com/office/officeart/2005/8/layout/chevron1"/>
    <dgm:cxn modelId="{563751D5-2559-3E41-8D15-0714D06CAC29}" type="presOf" srcId="{DA80444B-A391-284C-8CB1-44EC7BE991F8}" destId="{22408333-4375-4F40-9E22-BC1DA356E2AA}" srcOrd="0" destOrd="0" presId="urn:microsoft.com/office/officeart/2005/8/layout/chevron1"/>
    <dgm:cxn modelId="{47EED2AF-4EE9-124D-866F-B7FFF21EED30}" type="presParOf" srcId="{B6D89607-C6FF-474E-B17E-90A3089787BA}" destId="{5FF54EC3-B36A-2941-8522-C20BE5C8822D}" srcOrd="0" destOrd="0" presId="urn:microsoft.com/office/officeart/2005/8/layout/chevron1"/>
    <dgm:cxn modelId="{E7139FE2-ADCD-104E-A4EA-5C5DEAA4AE19}" type="presParOf" srcId="{B6D89607-C6FF-474E-B17E-90A3089787BA}" destId="{00424C74-2BB0-E64E-9A8B-CA21FF4E3BBC}" srcOrd="1" destOrd="0" presId="urn:microsoft.com/office/officeart/2005/8/layout/chevron1"/>
    <dgm:cxn modelId="{BD50DF00-B931-7F49-8FDD-ABE9A3693E5D}" type="presParOf" srcId="{B6D89607-C6FF-474E-B17E-90A3089787BA}" destId="{22408333-4375-4F40-9E22-BC1DA356E2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BD401-74B9-403A-8A6A-8E1338B2D3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E5AAD-20DA-441E-AB36-EA6293490638}">
      <dgm:prSet/>
      <dgm:spPr/>
      <dgm:t>
        <a:bodyPr/>
        <a:lstStyle/>
        <a:p>
          <a:r>
            <a:rPr lang="en-GB" dirty="0"/>
            <a:t>CVMs are vulnerable to single-stepping</a:t>
          </a:r>
          <a:endParaRPr lang="en-US" dirty="0"/>
        </a:p>
      </dgm:t>
    </dgm:pt>
    <dgm:pt modelId="{8CCAAA5D-1A63-49AB-91C4-4D37C204301D}" type="parTrans" cxnId="{8F0CC7B2-074C-480A-BF2F-4CAD6649B3F1}">
      <dgm:prSet/>
      <dgm:spPr/>
      <dgm:t>
        <a:bodyPr/>
        <a:lstStyle/>
        <a:p>
          <a:endParaRPr lang="en-US"/>
        </a:p>
      </dgm:t>
    </dgm:pt>
    <dgm:pt modelId="{1F74117D-3B70-4406-8A3E-8116CD8E9A13}" type="sibTrans" cxnId="{8F0CC7B2-074C-480A-BF2F-4CAD6649B3F1}">
      <dgm:prSet/>
      <dgm:spPr/>
      <dgm:t>
        <a:bodyPr/>
        <a:lstStyle/>
        <a:p>
          <a:endParaRPr lang="en-US"/>
        </a:p>
      </dgm:t>
    </dgm:pt>
    <dgm:pt modelId="{C41C40F0-3F10-43FC-9055-48C48F03A364}">
      <dgm:prSet/>
      <dgm:spPr/>
      <dgm:t>
        <a:bodyPr/>
        <a:lstStyle/>
        <a:p>
          <a:r>
            <a:rPr lang="en-GB" dirty="0"/>
            <a:t>SEV-SNP an ARM CCA do not have mitigations</a:t>
          </a:r>
          <a:endParaRPr lang="en-US" dirty="0"/>
        </a:p>
      </dgm:t>
    </dgm:pt>
    <dgm:pt modelId="{6A11237C-8F8C-40E4-A8A9-31AB08E87119}" type="parTrans" cxnId="{02BDA2BD-214F-4C7C-B65E-10080B89EBC4}">
      <dgm:prSet/>
      <dgm:spPr/>
      <dgm:t>
        <a:bodyPr/>
        <a:lstStyle/>
        <a:p>
          <a:endParaRPr lang="en-US"/>
        </a:p>
      </dgm:t>
    </dgm:pt>
    <dgm:pt modelId="{0E77DF6F-8018-419E-AC44-D9216F234A39}" type="sibTrans" cxnId="{02BDA2BD-214F-4C7C-B65E-10080B89EBC4}">
      <dgm:prSet/>
      <dgm:spPr/>
      <dgm:t>
        <a:bodyPr/>
        <a:lstStyle/>
        <a:p>
          <a:endParaRPr lang="en-US"/>
        </a:p>
      </dgm:t>
    </dgm:pt>
    <dgm:pt modelId="{49A10C9F-AEAF-43F6-B051-BBAD65BA6227}">
      <dgm:prSet/>
      <dgm:spPr/>
      <dgm:t>
        <a:bodyPr/>
        <a:lstStyle/>
        <a:p>
          <a:r>
            <a:rPr lang="en-GB" dirty="0"/>
            <a:t>TDX has mitigation, but hard to transfer to other CVMs</a:t>
          </a:r>
          <a:endParaRPr lang="en-US" dirty="0"/>
        </a:p>
      </dgm:t>
    </dgm:pt>
    <dgm:pt modelId="{0E2DE0AE-82DE-4785-B6D7-851EFE8E7B95}" type="parTrans" cxnId="{6DC8B70B-4B81-4F55-A17B-3972248E20FC}">
      <dgm:prSet/>
      <dgm:spPr/>
      <dgm:t>
        <a:bodyPr/>
        <a:lstStyle/>
        <a:p>
          <a:endParaRPr lang="en-US"/>
        </a:p>
      </dgm:t>
    </dgm:pt>
    <dgm:pt modelId="{3E63BAB4-9465-48FF-BC90-948A5A3C20C9}" type="sibTrans" cxnId="{6DC8B70B-4B81-4F55-A17B-3972248E20FC}">
      <dgm:prSet/>
      <dgm:spPr/>
      <dgm:t>
        <a:bodyPr/>
        <a:lstStyle/>
        <a:p>
          <a:endParaRPr lang="en-US"/>
        </a:p>
      </dgm:t>
    </dgm:pt>
    <dgm:pt modelId="{9109C1B8-2481-4C87-A8FD-6303660668A1}">
      <dgm:prSet/>
      <dgm:spPr/>
      <dgm:t>
        <a:bodyPr/>
        <a:lstStyle/>
        <a:p>
          <a:r>
            <a:rPr lang="en-GB" dirty="0"/>
            <a:t>AEX-Notify could be applicable to CVMs ➡ generic mitigation?</a:t>
          </a:r>
          <a:endParaRPr lang="en-US" dirty="0"/>
        </a:p>
      </dgm:t>
    </dgm:pt>
    <dgm:pt modelId="{FCF2E4CE-733A-49D0-927C-70A71565A554}" type="parTrans" cxnId="{079860CE-A9F8-4BD9-85DC-051D9C238A8B}">
      <dgm:prSet/>
      <dgm:spPr/>
      <dgm:t>
        <a:bodyPr/>
        <a:lstStyle/>
        <a:p>
          <a:endParaRPr lang="en-US"/>
        </a:p>
      </dgm:t>
    </dgm:pt>
    <dgm:pt modelId="{8F66B0DE-1FD7-492F-AD4E-B6FF7A20FC8C}" type="sibTrans" cxnId="{079860CE-A9F8-4BD9-85DC-051D9C238A8B}">
      <dgm:prSet/>
      <dgm:spPr/>
      <dgm:t>
        <a:bodyPr/>
        <a:lstStyle/>
        <a:p>
          <a:endParaRPr lang="en-US"/>
        </a:p>
      </dgm:t>
    </dgm:pt>
    <dgm:pt modelId="{6163B82F-9AC8-4C95-B859-96409D4F3E98}">
      <dgm:prSet/>
      <dgm:spPr/>
      <dgm:t>
        <a:bodyPr/>
        <a:lstStyle/>
        <a:p>
          <a:r>
            <a:rPr lang="en-GB" dirty="0"/>
            <a:t>App level countermeasures: high protection, high overhead</a:t>
          </a:r>
          <a:endParaRPr lang="en-US" dirty="0"/>
        </a:p>
      </dgm:t>
    </dgm:pt>
    <dgm:pt modelId="{A7E74EC7-086A-4774-8735-5D5CDC6410D6}" type="parTrans" cxnId="{34F014C3-68D2-421B-9EF2-A7AC466650C8}">
      <dgm:prSet/>
      <dgm:spPr/>
      <dgm:t>
        <a:bodyPr/>
        <a:lstStyle/>
        <a:p>
          <a:endParaRPr lang="en-US"/>
        </a:p>
      </dgm:t>
    </dgm:pt>
    <dgm:pt modelId="{17704021-AC6C-4B41-973A-585D5EBE61EE}" type="sibTrans" cxnId="{34F014C3-68D2-421B-9EF2-A7AC466650C8}">
      <dgm:prSet/>
      <dgm:spPr/>
      <dgm:t>
        <a:bodyPr/>
        <a:lstStyle/>
        <a:p>
          <a:endParaRPr lang="en-US"/>
        </a:p>
      </dgm:t>
    </dgm:pt>
    <dgm:pt modelId="{27A2C532-C16E-4FAC-9FF2-49827CB00812}" type="pres">
      <dgm:prSet presAssocID="{49CBD401-74B9-403A-8A6A-8E1338B2D34B}" presName="vert0" presStyleCnt="0">
        <dgm:presLayoutVars>
          <dgm:dir/>
          <dgm:animOne val="branch"/>
          <dgm:animLvl val="lvl"/>
        </dgm:presLayoutVars>
      </dgm:prSet>
      <dgm:spPr/>
    </dgm:pt>
    <dgm:pt modelId="{6593B9C4-1DB9-4BD4-A734-C419C13EA9F8}" type="pres">
      <dgm:prSet presAssocID="{96EE5AAD-20DA-441E-AB36-EA6293490638}" presName="thickLine" presStyleLbl="alignNode1" presStyleIdx="0" presStyleCnt="5"/>
      <dgm:spPr/>
    </dgm:pt>
    <dgm:pt modelId="{9A7FF90E-3B56-4CB5-8603-E1AADA9B9A7E}" type="pres">
      <dgm:prSet presAssocID="{96EE5AAD-20DA-441E-AB36-EA6293490638}" presName="horz1" presStyleCnt="0"/>
      <dgm:spPr/>
    </dgm:pt>
    <dgm:pt modelId="{C51D24E0-CFA6-4CF4-A2AE-A0BD44D56BDC}" type="pres">
      <dgm:prSet presAssocID="{96EE5AAD-20DA-441E-AB36-EA6293490638}" presName="tx1" presStyleLbl="revTx" presStyleIdx="0" presStyleCnt="5"/>
      <dgm:spPr/>
    </dgm:pt>
    <dgm:pt modelId="{07207CD2-6478-47F8-ADEB-00FE06CEB0BB}" type="pres">
      <dgm:prSet presAssocID="{96EE5AAD-20DA-441E-AB36-EA6293490638}" presName="vert1" presStyleCnt="0"/>
      <dgm:spPr/>
    </dgm:pt>
    <dgm:pt modelId="{D432DC45-D168-41F9-B8DD-589497C4ED2C}" type="pres">
      <dgm:prSet presAssocID="{C41C40F0-3F10-43FC-9055-48C48F03A364}" presName="thickLine" presStyleLbl="alignNode1" presStyleIdx="1" presStyleCnt="5"/>
      <dgm:spPr/>
    </dgm:pt>
    <dgm:pt modelId="{FB25D142-2D0A-4E69-91C6-0D03A9961441}" type="pres">
      <dgm:prSet presAssocID="{C41C40F0-3F10-43FC-9055-48C48F03A364}" presName="horz1" presStyleCnt="0"/>
      <dgm:spPr/>
    </dgm:pt>
    <dgm:pt modelId="{A76706FC-8590-4981-8C5F-DD068D442177}" type="pres">
      <dgm:prSet presAssocID="{C41C40F0-3F10-43FC-9055-48C48F03A364}" presName="tx1" presStyleLbl="revTx" presStyleIdx="1" presStyleCnt="5"/>
      <dgm:spPr/>
    </dgm:pt>
    <dgm:pt modelId="{5702FB59-6BAC-4FCE-9945-5DED5ADE6E53}" type="pres">
      <dgm:prSet presAssocID="{C41C40F0-3F10-43FC-9055-48C48F03A364}" presName="vert1" presStyleCnt="0"/>
      <dgm:spPr/>
    </dgm:pt>
    <dgm:pt modelId="{CF52697A-4F65-40DB-A26C-575CDA9B8A65}" type="pres">
      <dgm:prSet presAssocID="{49A10C9F-AEAF-43F6-B051-BBAD65BA6227}" presName="thickLine" presStyleLbl="alignNode1" presStyleIdx="2" presStyleCnt="5"/>
      <dgm:spPr/>
    </dgm:pt>
    <dgm:pt modelId="{876C81BA-79DB-4E6A-ABEA-81C642CA68E8}" type="pres">
      <dgm:prSet presAssocID="{49A10C9F-AEAF-43F6-B051-BBAD65BA6227}" presName="horz1" presStyleCnt="0"/>
      <dgm:spPr/>
    </dgm:pt>
    <dgm:pt modelId="{1CFA5B3B-C264-46D8-9573-013D362C8DEB}" type="pres">
      <dgm:prSet presAssocID="{49A10C9F-AEAF-43F6-B051-BBAD65BA6227}" presName="tx1" presStyleLbl="revTx" presStyleIdx="2" presStyleCnt="5"/>
      <dgm:spPr/>
    </dgm:pt>
    <dgm:pt modelId="{A219E84D-D4C3-4BFB-BBE5-3C830F482B4F}" type="pres">
      <dgm:prSet presAssocID="{49A10C9F-AEAF-43F6-B051-BBAD65BA6227}" presName="vert1" presStyleCnt="0"/>
      <dgm:spPr/>
    </dgm:pt>
    <dgm:pt modelId="{38E16103-824D-4CD2-879C-805FDE77E0CC}" type="pres">
      <dgm:prSet presAssocID="{9109C1B8-2481-4C87-A8FD-6303660668A1}" presName="thickLine" presStyleLbl="alignNode1" presStyleIdx="3" presStyleCnt="5"/>
      <dgm:spPr/>
    </dgm:pt>
    <dgm:pt modelId="{FCA9494A-6BA9-413E-BAC1-B3C06412F288}" type="pres">
      <dgm:prSet presAssocID="{9109C1B8-2481-4C87-A8FD-6303660668A1}" presName="horz1" presStyleCnt="0"/>
      <dgm:spPr/>
    </dgm:pt>
    <dgm:pt modelId="{1A81BDA5-E5B7-4C2B-8D63-F1C3A445E6EA}" type="pres">
      <dgm:prSet presAssocID="{9109C1B8-2481-4C87-A8FD-6303660668A1}" presName="tx1" presStyleLbl="revTx" presStyleIdx="3" presStyleCnt="5"/>
      <dgm:spPr/>
    </dgm:pt>
    <dgm:pt modelId="{712D785C-7D15-4DD6-A6A1-F0EADA0884C6}" type="pres">
      <dgm:prSet presAssocID="{9109C1B8-2481-4C87-A8FD-6303660668A1}" presName="vert1" presStyleCnt="0"/>
      <dgm:spPr/>
    </dgm:pt>
    <dgm:pt modelId="{CF93A524-5381-4D09-8721-AB47ED92A4C2}" type="pres">
      <dgm:prSet presAssocID="{6163B82F-9AC8-4C95-B859-96409D4F3E98}" presName="thickLine" presStyleLbl="alignNode1" presStyleIdx="4" presStyleCnt="5"/>
      <dgm:spPr/>
    </dgm:pt>
    <dgm:pt modelId="{E99C385E-B22A-4B0C-980B-40D9767D3B93}" type="pres">
      <dgm:prSet presAssocID="{6163B82F-9AC8-4C95-B859-96409D4F3E98}" presName="horz1" presStyleCnt="0"/>
      <dgm:spPr/>
    </dgm:pt>
    <dgm:pt modelId="{0DED2C56-E573-4BBA-9A37-C964053BCC37}" type="pres">
      <dgm:prSet presAssocID="{6163B82F-9AC8-4C95-B859-96409D4F3E98}" presName="tx1" presStyleLbl="revTx" presStyleIdx="4" presStyleCnt="5"/>
      <dgm:spPr/>
    </dgm:pt>
    <dgm:pt modelId="{85EFEA28-6E1F-4147-93BE-57C5B96EB1E1}" type="pres">
      <dgm:prSet presAssocID="{6163B82F-9AC8-4C95-B859-96409D4F3E98}" presName="vert1" presStyleCnt="0"/>
      <dgm:spPr/>
    </dgm:pt>
  </dgm:ptLst>
  <dgm:cxnLst>
    <dgm:cxn modelId="{6DC8B70B-4B81-4F55-A17B-3972248E20FC}" srcId="{49CBD401-74B9-403A-8A6A-8E1338B2D34B}" destId="{49A10C9F-AEAF-43F6-B051-BBAD65BA6227}" srcOrd="2" destOrd="0" parTransId="{0E2DE0AE-82DE-4785-B6D7-851EFE8E7B95}" sibTransId="{3E63BAB4-9465-48FF-BC90-948A5A3C20C9}"/>
    <dgm:cxn modelId="{4ABD2D21-1AC6-4972-A533-C28628B1AC88}" type="presOf" srcId="{96EE5AAD-20DA-441E-AB36-EA6293490638}" destId="{C51D24E0-CFA6-4CF4-A2AE-A0BD44D56BDC}" srcOrd="0" destOrd="0" presId="urn:microsoft.com/office/officeart/2008/layout/LinedList"/>
    <dgm:cxn modelId="{49BAD628-B5C5-4BE2-96B5-407A5B04A9DC}" type="presOf" srcId="{49A10C9F-AEAF-43F6-B051-BBAD65BA6227}" destId="{1CFA5B3B-C264-46D8-9573-013D362C8DEB}" srcOrd="0" destOrd="0" presId="urn:microsoft.com/office/officeart/2008/layout/LinedList"/>
    <dgm:cxn modelId="{801D9162-FA2E-43D3-A530-6C27855CC91F}" type="presOf" srcId="{9109C1B8-2481-4C87-A8FD-6303660668A1}" destId="{1A81BDA5-E5B7-4C2B-8D63-F1C3A445E6EA}" srcOrd="0" destOrd="0" presId="urn:microsoft.com/office/officeart/2008/layout/LinedList"/>
    <dgm:cxn modelId="{31A94868-8D79-4800-A9A6-1AE0E733FF89}" type="presOf" srcId="{6163B82F-9AC8-4C95-B859-96409D4F3E98}" destId="{0DED2C56-E573-4BBA-9A37-C964053BCC37}" srcOrd="0" destOrd="0" presId="urn:microsoft.com/office/officeart/2008/layout/LinedList"/>
    <dgm:cxn modelId="{F009B577-8BB6-4799-B34A-7E51A0B930B1}" type="presOf" srcId="{C41C40F0-3F10-43FC-9055-48C48F03A364}" destId="{A76706FC-8590-4981-8C5F-DD068D442177}" srcOrd="0" destOrd="0" presId="urn:microsoft.com/office/officeart/2008/layout/LinedList"/>
    <dgm:cxn modelId="{8F0CC7B2-074C-480A-BF2F-4CAD6649B3F1}" srcId="{49CBD401-74B9-403A-8A6A-8E1338B2D34B}" destId="{96EE5AAD-20DA-441E-AB36-EA6293490638}" srcOrd="0" destOrd="0" parTransId="{8CCAAA5D-1A63-49AB-91C4-4D37C204301D}" sibTransId="{1F74117D-3B70-4406-8A3E-8116CD8E9A13}"/>
    <dgm:cxn modelId="{02BDA2BD-214F-4C7C-B65E-10080B89EBC4}" srcId="{49CBD401-74B9-403A-8A6A-8E1338B2D34B}" destId="{C41C40F0-3F10-43FC-9055-48C48F03A364}" srcOrd="1" destOrd="0" parTransId="{6A11237C-8F8C-40E4-A8A9-31AB08E87119}" sibTransId="{0E77DF6F-8018-419E-AC44-D9216F234A39}"/>
    <dgm:cxn modelId="{34F014C3-68D2-421B-9EF2-A7AC466650C8}" srcId="{49CBD401-74B9-403A-8A6A-8E1338B2D34B}" destId="{6163B82F-9AC8-4C95-B859-96409D4F3E98}" srcOrd="4" destOrd="0" parTransId="{A7E74EC7-086A-4774-8735-5D5CDC6410D6}" sibTransId="{17704021-AC6C-4B41-973A-585D5EBE61EE}"/>
    <dgm:cxn modelId="{079860CE-A9F8-4BD9-85DC-051D9C238A8B}" srcId="{49CBD401-74B9-403A-8A6A-8E1338B2D34B}" destId="{9109C1B8-2481-4C87-A8FD-6303660668A1}" srcOrd="3" destOrd="0" parTransId="{FCF2E4CE-733A-49D0-927C-70A71565A554}" sibTransId="{8F66B0DE-1FD7-492F-AD4E-B6FF7A20FC8C}"/>
    <dgm:cxn modelId="{F464DCF1-9085-497A-989E-32B15E435658}" type="presOf" srcId="{49CBD401-74B9-403A-8A6A-8E1338B2D34B}" destId="{27A2C532-C16E-4FAC-9FF2-49827CB00812}" srcOrd="0" destOrd="0" presId="urn:microsoft.com/office/officeart/2008/layout/LinedList"/>
    <dgm:cxn modelId="{C5BA7290-A52C-446B-B451-39F1E6181DA4}" type="presParOf" srcId="{27A2C532-C16E-4FAC-9FF2-49827CB00812}" destId="{6593B9C4-1DB9-4BD4-A734-C419C13EA9F8}" srcOrd="0" destOrd="0" presId="urn:microsoft.com/office/officeart/2008/layout/LinedList"/>
    <dgm:cxn modelId="{75A8DFE8-C923-42A7-9105-E7F222206684}" type="presParOf" srcId="{27A2C532-C16E-4FAC-9FF2-49827CB00812}" destId="{9A7FF90E-3B56-4CB5-8603-E1AADA9B9A7E}" srcOrd="1" destOrd="0" presId="urn:microsoft.com/office/officeart/2008/layout/LinedList"/>
    <dgm:cxn modelId="{C0835841-EE48-40E0-AEBA-1B5FB2CDE6DB}" type="presParOf" srcId="{9A7FF90E-3B56-4CB5-8603-E1AADA9B9A7E}" destId="{C51D24E0-CFA6-4CF4-A2AE-A0BD44D56BDC}" srcOrd="0" destOrd="0" presId="urn:microsoft.com/office/officeart/2008/layout/LinedList"/>
    <dgm:cxn modelId="{DEEE1410-4D21-4BD0-B4AE-FF323E9AB9C4}" type="presParOf" srcId="{9A7FF90E-3B56-4CB5-8603-E1AADA9B9A7E}" destId="{07207CD2-6478-47F8-ADEB-00FE06CEB0BB}" srcOrd="1" destOrd="0" presId="urn:microsoft.com/office/officeart/2008/layout/LinedList"/>
    <dgm:cxn modelId="{00666E8B-DED7-4A30-A33F-CF4F5B7170DC}" type="presParOf" srcId="{27A2C532-C16E-4FAC-9FF2-49827CB00812}" destId="{D432DC45-D168-41F9-B8DD-589497C4ED2C}" srcOrd="2" destOrd="0" presId="urn:microsoft.com/office/officeart/2008/layout/LinedList"/>
    <dgm:cxn modelId="{B337F8F0-3ACD-4784-AC35-D7EFE1A5C531}" type="presParOf" srcId="{27A2C532-C16E-4FAC-9FF2-49827CB00812}" destId="{FB25D142-2D0A-4E69-91C6-0D03A9961441}" srcOrd="3" destOrd="0" presId="urn:microsoft.com/office/officeart/2008/layout/LinedList"/>
    <dgm:cxn modelId="{BAC258D0-7935-4C58-93EA-D3A3519DC35C}" type="presParOf" srcId="{FB25D142-2D0A-4E69-91C6-0D03A9961441}" destId="{A76706FC-8590-4981-8C5F-DD068D442177}" srcOrd="0" destOrd="0" presId="urn:microsoft.com/office/officeart/2008/layout/LinedList"/>
    <dgm:cxn modelId="{1EAEAA55-C251-4D99-8F7D-8EAB810B0EF5}" type="presParOf" srcId="{FB25D142-2D0A-4E69-91C6-0D03A9961441}" destId="{5702FB59-6BAC-4FCE-9945-5DED5ADE6E53}" srcOrd="1" destOrd="0" presId="urn:microsoft.com/office/officeart/2008/layout/LinedList"/>
    <dgm:cxn modelId="{DD40604F-8829-4697-A15B-F1A0B1D2DF6C}" type="presParOf" srcId="{27A2C532-C16E-4FAC-9FF2-49827CB00812}" destId="{CF52697A-4F65-40DB-A26C-575CDA9B8A65}" srcOrd="4" destOrd="0" presId="urn:microsoft.com/office/officeart/2008/layout/LinedList"/>
    <dgm:cxn modelId="{78BC0E30-997F-4304-9900-FF5B448F300A}" type="presParOf" srcId="{27A2C532-C16E-4FAC-9FF2-49827CB00812}" destId="{876C81BA-79DB-4E6A-ABEA-81C642CA68E8}" srcOrd="5" destOrd="0" presId="urn:microsoft.com/office/officeart/2008/layout/LinedList"/>
    <dgm:cxn modelId="{B8BCD935-A4C2-41A3-B734-EBF3C263187F}" type="presParOf" srcId="{876C81BA-79DB-4E6A-ABEA-81C642CA68E8}" destId="{1CFA5B3B-C264-46D8-9573-013D362C8DEB}" srcOrd="0" destOrd="0" presId="urn:microsoft.com/office/officeart/2008/layout/LinedList"/>
    <dgm:cxn modelId="{CE142E43-5C6A-47F7-A716-4BE009717B97}" type="presParOf" srcId="{876C81BA-79DB-4E6A-ABEA-81C642CA68E8}" destId="{A219E84D-D4C3-4BFB-BBE5-3C830F482B4F}" srcOrd="1" destOrd="0" presId="urn:microsoft.com/office/officeart/2008/layout/LinedList"/>
    <dgm:cxn modelId="{468422DA-B51D-456A-A70A-ABF4502D257D}" type="presParOf" srcId="{27A2C532-C16E-4FAC-9FF2-49827CB00812}" destId="{38E16103-824D-4CD2-879C-805FDE77E0CC}" srcOrd="6" destOrd="0" presId="urn:microsoft.com/office/officeart/2008/layout/LinedList"/>
    <dgm:cxn modelId="{25A4FED6-755A-4F65-B56D-B12D35344B9B}" type="presParOf" srcId="{27A2C532-C16E-4FAC-9FF2-49827CB00812}" destId="{FCA9494A-6BA9-413E-BAC1-B3C06412F288}" srcOrd="7" destOrd="0" presId="urn:microsoft.com/office/officeart/2008/layout/LinedList"/>
    <dgm:cxn modelId="{2A58205A-79F6-4030-9773-D19303C2B2A6}" type="presParOf" srcId="{FCA9494A-6BA9-413E-BAC1-B3C06412F288}" destId="{1A81BDA5-E5B7-4C2B-8D63-F1C3A445E6EA}" srcOrd="0" destOrd="0" presId="urn:microsoft.com/office/officeart/2008/layout/LinedList"/>
    <dgm:cxn modelId="{A38FDEC6-9035-426B-AA8C-D91838AE2153}" type="presParOf" srcId="{FCA9494A-6BA9-413E-BAC1-B3C06412F288}" destId="{712D785C-7D15-4DD6-A6A1-F0EADA0884C6}" srcOrd="1" destOrd="0" presId="urn:microsoft.com/office/officeart/2008/layout/LinedList"/>
    <dgm:cxn modelId="{1953874F-EDAB-45CB-9438-607821B6415D}" type="presParOf" srcId="{27A2C532-C16E-4FAC-9FF2-49827CB00812}" destId="{CF93A524-5381-4D09-8721-AB47ED92A4C2}" srcOrd="8" destOrd="0" presId="urn:microsoft.com/office/officeart/2008/layout/LinedList"/>
    <dgm:cxn modelId="{72C5BC67-1714-49A8-BF30-80A7747E9382}" type="presParOf" srcId="{27A2C532-C16E-4FAC-9FF2-49827CB00812}" destId="{E99C385E-B22A-4B0C-980B-40D9767D3B93}" srcOrd="9" destOrd="0" presId="urn:microsoft.com/office/officeart/2008/layout/LinedList"/>
    <dgm:cxn modelId="{A6A49FFE-4D46-492F-AA68-CBD07140149F}" type="presParOf" srcId="{E99C385E-B22A-4B0C-980B-40D9767D3B93}" destId="{0DED2C56-E573-4BBA-9A37-C964053BCC37}" srcOrd="0" destOrd="0" presId="urn:microsoft.com/office/officeart/2008/layout/LinedList"/>
    <dgm:cxn modelId="{C818F917-8743-49DC-AD74-FFC910ADE7D7}" type="presParOf" srcId="{E99C385E-B22A-4B0C-980B-40D9767D3B93}" destId="{85EFEA28-6E1F-4147-93BE-57C5B96EB1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54EC3-B36A-2941-8522-C20BE5C8822D}">
      <dsp:nvSpPr>
        <dsp:cNvPr id="0" name=""/>
        <dsp:cNvSpPr/>
      </dsp:nvSpPr>
      <dsp:spPr>
        <a:xfrm>
          <a:off x="7143" y="1855258"/>
          <a:ext cx="4270374" cy="17081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Make VM ext. Intr. aware</a:t>
          </a:r>
        </a:p>
      </dsp:txBody>
      <dsp:txXfrm>
        <a:off x="861218" y="1855258"/>
        <a:ext cx="2562225" cy="1708149"/>
      </dsp:txXfrm>
    </dsp:sp>
    <dsp:sp modelId="{22408333-4375-4F40-9E22-BC1DA356E2AA}">
      <dsp:nvSpPr>
        <dsp:cNvPr id="0" name=""/>
        <dsp:cNvSpPr/>
      </dsp:nvSpPr>
      <dsp:spPr>
        <a:xfrm>
          <a:off x="3850481" y="1855258"/>
          <a:ext cx="4270374" cy="17081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Deploy Countermeasure in VM</a:t>
          </a:r>
        </a:p>
      </dsp:txBody>
      <dsp:txXfrm>
        <a:off x="4704556" y="1855258"/>
        <a:ext cx="2562225" cy="1708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3B9C4-1DB9-4BD4-A734-C419C13EA9F8}">
      <dsp:nvSpPr>
        <dsp:cNvPr id="0" name=""/>
        <dsp:cNvSpPr/>
      </dsp:nvSpPr>
      <dsp:spPr>
        <a:xfrm>
          <a:off x="0" y="56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D24E0-CFA6-4CF4-A2AE-A0BD44D56BDC}">
      <dsp:nvSpPr>
        <dsp:cNvPr id="0" name=""/>
        <dsp:cNvSpPr/>
      </dsp:nvSpPr>
      <dsp:spPr>
        <a:xfrm>
          <a:off x="0" y="566"/>
          <a:ext cx="10515600" cy="9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CVMs are vulnerable to single-stepping</a:t>
          </a:r>
          <a:endParaRPr lang="en-US" sz="2900" kern="1200" dirty="0"/>
        </a:p>
      </dsp:txBody>
      <dsp:txXfrm>
        <a:off x="0" y="566"/>
        <a:ext cx="10515600" cy="927615"/>
      </dsp:txXfrm>
    </dsp:sp>
    <dsp:sp modelId="{D432DC45-D168-41F9-B8DD-589497C4ED2C}">
      <dsp:nvSpPr>
        <dsp:cNvPr id="0" name=""/>
        <dsp:cNvSpPr/>
      </dsp:nvSpPr>
      <dsp:spPr>
        <a:xfrm>
          <a:off x="0" y="92818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706FC-8590-4981-8C5F-DD068D442177}">
      <dsp:nvSpPr>
        <dsp:cNvPr id="0" name=""/>
        <dsp:cNvSpPr/>
      </dsp:nvSpPr>
      <dsp:spPr>
        <a:xfrm>
          <a:off x="0" y="928181"/>
          <a:ext cx="10515600" cy="9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SEV-SNP an ARM CCA do not have mitigations</a:t>
          </a:r>
          <a:endParaRPr lang="en-US" sz="2900" kern="1200" dirty="0"/>
        </a:p>
      </dsp:txBody>
      <dsp:txXfrm>
        <a:off x="0" y="928181"/>
        <a:ext cx="10515600" cy="927615"/>
      </dsp:txXfrm>
    </dsp:sp>
    <dsp:sp modelId="{CF52697A-4F65-40DB-A26C-575CDA9B8A65}">
      <dsp:nvSpPr>
        <dsp:cNvPr id="0" name=""/>
        <dsp:cNvSpPr/>
      </dsp:nvSpPr>
      <dsp:spPr>
        <a:xfrm>
          <a:off x="0" y="18557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A5B3B-C264-46D8-9573-013D362C8DEB}">
      <dsp:nvSpPr>
        <dsp:cNvPr id="0" name=""/>
        <dsp:cNvSpPr/>
      </dsp:nvSpPr>
      <dsp:spPr>
        <a:xfrm>
          <a:off x="0" y="1855796"/>
          <a:ext cx="10515600" cy="9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TDX has mitigation, but hard to transfer to other CVMs</a:t>
          </a:r>
          <a:endParaRPr lang="en-US" sz="2900" kern="1200" dirty="0"/>
        </a:p>
      </dsp:txBody>
      <dsp:txXfrm>
        <a:off x="0" y="1855796"/>
        <a:ext cx="10515600" cy="927615"/>
      </dsp:txXfrm>
    </dsp:sp>
    <dsp:sp modelId="{38E16103-824D-4CD2-879C-805FDE77E0CC}">
      <dsp:nvSpPr>
        <dsp:cNvPr id="0" name=""/>
        <dsp:cNvSpPr/>
      </dsp:nvSpPr>
      <dsp:spPr>
        <a:xfrm>
          <a:off x="0" y="278341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1BDA5-E5B7-4C2B-8D63-F1C3A445E6EA}">
      <dsp:nvSpPr>
        <dsp:cNvPr id="0" name=""/>
        <dsp:cNvSpPr/>
      </dsp:nvSpPr>
      <dsp:spPr>
        <a:xfrm>
          <a:off x="0" y="2783412"/>
          <a:ext cx="10515600" cy="9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AEX-Notify could be applicable to CVMs ➡ generic mitigation?</a:t>
          </a:r>
          <a:endParaRPr lang="en-US" sz="2900" kern="1200" dirty="0"/>
        </a:p>
      </dsp:txBody>
      <dsp:txXfrm>
        <a:off x="0" y="2783412"/>
        <a:ext cx="10515600" cy="927615"/>
      </dsp:txXfrm>
    </dsp:sp>
    <dsp:sp modelId="{CF93A524-5381-4D09-8721-AB47ED92A4C2}">
      <dsp:nvSpPr>
        <dsp:cNvPr id="0" name=""/>
        <dsp:cNvSpPr/>
      </dsp:nvSpPr>
      <dsp:spPr>
        <a:xfrm>
          <a:off x="0" y="371102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D2C56-E573-4BBA-9A37-C964053BCC37}">
      <dsp:nvSpPr>
        <dsp:cNvPr id="0" name=""/>
        <dsp:cNvSpPr/>
      </dsp:nvSpPr>
      <dsp:spPr>
        <a:xfrm>
          <a:off x="0" y="3711027"/>
          <a:ext cx="10515600" cy="92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App level countermeasures: high protection, high overhead</a:t>
          </a:r>
          <a:endParaRPr lang="en-US" sz="2900" kern="1200" dirty="0"/>
        </a:p>
      </dsp:txBody>
      <dsp:txXfrm>
        <a:off x="0" y="3711027"/>
        <a:ext cx="10515600" cy="927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524D4C-2E22-4AC6-89B0-3755CEFE9A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1262DB-4B4F-4FF7-80F2-C458F37BD1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3160C-79D6-4470-AA9C-76032B07056A}" type="datetimeFigureOut">
              <a:rPr lang="de-DE" smtClean="0"/>
              <a:t>03.08.2024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022881-3260-40EA-BB6B-DF0C6A833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D89A7E-28E7-4094-9258-5B9624822F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6EB2-5F10-4E3B-9F0B-38889AC04E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9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7D4F2-6F15-4C48-BB73-FA44427E2FB5}" type="datetimeFigureOut">
              <a:rPr lang="de-DE" smtClean="0"/>
              <a:t>03.08.2024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34C1-00C1-4111-B6A4-924F00B08BB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46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0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A66D9-542C-A4C1-9D81-0D4A83D24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54C58-FD92-7321-08F2-33AD807E2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D24BD-C688-88A5-2FA3-90F227277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F6E38-C1CF-0577-F32F-A1D19CA5F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3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09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Obtained from the source code fo the publicly available TDX module code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45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193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Now it works</a:t>
            </a:r>
          </a:p>
          <a:p>
            <a:endParaRPr lang="en-DE" dirty="0"/>
          </a:p>
          <a:p>
            <a:r>
              <a:rPr lang="en-DE" dirty="0"/>
              <a:t>SEV Step is the first to reliably single step sev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430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DF13-6E5B-971B-B49A-B279C1AF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431FB-16D5-86F4-9FFE-2B9DE38BD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83E28-3B91-9C8F-177F-1B721FE5B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FLUSH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7DF93-2894-F01A-DF0B-3A41051EE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035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188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341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1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5575748b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5575748b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505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369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What else can we do to prevent side channel attacks like single stepping, if we cannot change the TEE?</a:t>
            </a:r>
          </a:p>
          <a:p>
            <a:r>
              <a:rPr lang="de-DE" dirty="0"/>
              <a:t>Constant Time helps but is tedious to program by hand for whole applications.</a:t>
            </a:r>
          </a:p>
          <a:p>
            <a:r>
              <a:rPr lang="de-DE" dirty="0"/>
              <a:t>Ciphertext side channels still remain</a:t>
            </a:r>
          </a:p>
          <a:p>
            <a:endParaRPr lang="de-DE" dirty="0"/>
          </a:p>
          <a:p>
            <a:r>
              <a:rPr lang="de-DE" dirty="0"/>
              <a:t>Need generic transformation for our program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347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639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Overhaeds up to factor 100k for big programs</a:t>
            </a:r>
          </a:p>
          <a:p>
            <a:r>
              <a:rPr lang="de-DE" dirty="0"/>
              <a:t>Small snippets factor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159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from factor 200 up to factor 100k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22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167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58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54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2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4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18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This Data is from AEX Notify Paper and shows the timer distribution there. Looking at his data our results make sense.</a:t>
            </a:r>
          </a:p>
          <a:p>
            <a:r>
              <a:rPr lang="en-DE" dirty="0"/>
              <a:t>What do we do to fix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01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FLUSH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03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Now it works</a:t>
            </a:r>
          </a:p>
          <a:p>
            <a:endParaRPr lang="en-DE" dirty="0"/>
          </a:p>
          <a:p>
            <a:r>
              <a:rPr lang="en-DE" dirty="0"/>
              <a:t>SEV Step is the first to reliably single step sev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B34C1-00C1-4111-B6A4-924F00B08BB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2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 t="1991"/>
          <a:stretch/>
        </p:blipFill>
        <p:spPr bwMode="auto">
          <a:xfrm>
            <a:off x="7684777" y="136525"/>
            <a:ext cx="4507223" cy="672147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 bwMode="auto">
          <a:xfrm>
            <a:off x="1524000" y="2210517"/>
            <a:ext cx="9144000" cy="18000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4350056"/>
            <a:ext cx="9144000" cy="12600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500000" y="4121354"/>
            <a:ext cx="10692000" cy="1178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500000" y="4114589"/>
            <a:ext cx="10692000" cy="117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9788" y="1440000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 bwMode="auto">
          <a:xfrm>
            <a:off x="5067300" y="1440000"/>
            <a:ext cx="6286500" cy="456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5216" y="2520000"/>
            <a:ext cx="3932237" cy="3488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839788" y="1440000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067300" y="1440000"/>
            <a:ext cx="6284912" cy="456917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520609"/>
            <a:ext cx="3932237" cy="3499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12192000" cy="457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0" y="4579200"/>
            <a:ext cx="12191999" cy="2278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 bwMode="auto">
          <a:xfrm>
            <a:off x="1097279" y="4799362"/>
            <a:ext cx="10113645" cy="743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097279" y="5715000"/>
            <a:ext cx="10113264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solidFill>
                  <a:schemeClr val="tx2">
                    <a:lumMod val="1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de" smtClean="0"/>
              <a:pPr algn="r"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546480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3241140" y="290210"/>
            <a:ext cx="8112659" cy="9000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412341"/>
            <a:ext cx="10515600" cy="4639209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838200" y="1440000"/>
            <a:ext cx="10515600" cy="2960975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4605403"/>
            <a:ext cx="10515600" cy="109323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1-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3286407" y="262862"/>
            <a:ext cx="8067391" cy="9000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330859"/>
            <a:ext cx="10515599" cy="4650840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auto">
          <a:xfrm>
            <a:off x="3295460" y="208541"/>
            <a:ext cx="8058339" cy="900000"/>
          </a:xfrm>
        </p:spPr>
        <p:txBody>
          <a:bodyPr/>
          <a:lstStyle/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1" y="1520982"/>
            <a:ext cx="5181600" cy="4460717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1" y="1520982"/>
            <a:ext cx="5181600" cy="4460717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126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3367888" y="184771"/>
            <a:ext cx="7985911" cy="900000"/>
          </a:xfr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800" y="1503639"/>
            <a:ext cx="5157787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8800" y="2145671"/>
            <a:ext cx="5157787" cy="3855079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55677" y="1503639"/>
            <a:ext cx="5183188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55677" y="2145671"/>
            <a:ext cx="5183188" cy="3855079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3159659" y="176067"/>
            <a:ext cx="8179206" cy="900000"/>
          </a:xfr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800" y="1366941"/>
            <a:ext cx="5157787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8800" y="2064191"/>
            <a:ext cx="5157787" cy="3936560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55677" y="1366941"/>
            <a:ext cx="5183188" cy="540000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55677" y="2064191"/>
            <a:ext cx="5183188" cy="3936559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323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838200" y="1430759"/>
            <a:ext cx="10515600" cy="900000"/>
          </a:xfrm>
        </p:spPr>
        <p:txBody>
          <a:bodyPr/>
          <a:lstStyle/>
          <a:p>
            <a:pPr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00ACBA6-1D65-4A96-B1FE-82A066398ED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838200" y="2540392"/>
            <a:ext cx="10515600" cy="3424473"/>
          </a:xfrm>
        </p:spPr>
        <p:txBody>
          <a:bodyPr/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416990" y="6220601"/>
            <a:ext cx="447136" cy="22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A0714D-DDB7-45CB-BE16-61ED5C82E9B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3277354" y="245326"/>
            <a:ext cx="807644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 dirty="0"/>
              <a:t>Mastertitelformat bearbeiten</a:t>
            </a:r>
            <a:endParaRPr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343690"/>
            <a:ext cx="10515600" cy="471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864126" y="0"/>
            <a:ext cx="11376000" cy="125408"/>
          </a:xfrm>
          <a:prstGeom prst="rect">
            <a:avLst/>
          </a:prstGeom>
        </p:spPr>
      </p:pic>
      <p:pic>
        <p:nvPicPr>
          <p:cNvPr id="11" name="Bild 33" descr="Slogan_ImFocus"/>
          <p:cNvPicPr/>
          <p:nvPr userDrawn="1"/>
        </p:nvPicPr>
        <p:blipFill>
          <a:blip r:embed="rId16"/>
          <a:stretch/>
        </p:blipFill>
        <p:spPr bwMode="auto">
          <a:xfrm>
            <a:off x="9925050" y="6291666"/>
            <a:ext cx="142875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A1F7468-E420-49A6-BF20-CCB7B64C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7089"/>
          <a:stretch/>
        </p:blipFill>
        <p:spPr bwMode="auto">
          <a:xfrm>
            <a:off x="159326" y="246282"/>
            <a:ext cx="3242750" cy="10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9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2" r:id="rId13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tabLst>
          <a:tab pos="449263" algn="l"/>
          <a:tab pos="630238" algn="l"/>
        </a:tabLst>
        <a:defRPr sz="40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260165-8599-4F3D-8326-FFBF7202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6990" y="6220601"/>
            <a:ext cx="447136" cy="227857"/>
          </a:xfrm>
        </p:spPr>
        <p:txBody>
          <a:bodyPr/>
          <a:lstStyle/>
          <a:p>
            <a:fld id="{C7A0714D-DDB7-45CB-BE16-61ED5C82E9BD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0863745-320C-431D-B301-61CA002F6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</a:pPr>
            <a:r>
              <a:rPr lang="de-DE" dirty="0"/>
              <a:t>Single-Stepping Attacks and Defences for Confidential VMs</a:t>
            </a:r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A93D6BF5-8995-418D-9D18-9EDDE6D47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de-DE" dirty="0"/>
              <a:t>Luca Wilke</a:t>
            </a:r>
            <a:br>
              <a:rPr lang="de-DE" dirty="0"/>
            </a:br>
            <a:r>
              <a:rPr lang="de-DE" dirty="0"/>
              <a:t>Institute for IT-Security</a:t>
            </a:r>
          </a:p>
          <a:p>
            <a:pPr marL="0" indent="0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de-DE" dirty="0"/>
              <a:t>University of Lübeck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C1CAD1-9B79-9CEC-FCB8-8273EA0268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A52E05-6B3A-7BC9-C895-29EE8AF5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4858AFA-F9B7-872D-5193-CC1693F03A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Naive Implementation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EFFF97-75AB-3EBB-EA42-95B1D2643532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083928-05D2-CDB9-15B4-5A6EC76B4278}"/>
              </a:ext>
            </a:extLst>
          </p:cNvPr>
          <p:cNvSpPr/>
          <p:nvPr/>
        </p:nvSpPr>
        <p:spPr bwMode="auto">
          <a:xfrm>
            <a:off x="4769108" y="3593780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4308023-C8C4-F36C-CA65-85E2B3BF143D}"/>
              </a:ext>
            </a:extLst>
          </p:cNvPr>
          <p:cNvSpPr/>
          <p:nvPr/>
        </p:nvSpPr>
        <p:spPr bwMode="auto">
          <a:xfrm>
            <a:off x="6252696" y="358836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2D1068-DB3E-3BF6-9944-9B9D86749244}"/>
              </a:ext>
            </a:extLst>
          </p:cNvPr>
          <p:cNvSpPr/>
          <p:nvPr/>
        </p:nvSpPr>
        <p:spPr bwMode="auto">
          <a:xfrm>
            <a:off x="7771248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A9B490-4206-161A-FAD2-173BB398AB8C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D4E4BF-FC27-33D7-F97A-8F7AD35BF121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80847911-3389-8625-E69E-57B14C23ECF3}"/>
              </a:ext>
            </a:extLst>
          </p:cNvPr>
          <p:cNvCxnSpPr>
            <a:stCxn id="3" idx="0"/>
            <a:endCxn id="13" idx="0"/>
          </p:cNvCxnSpPr>
          <p:nvPr/>
        </p:nvCxnSpPr>
        <p:spPr>
          <a:xfrm rot="16200000" flipH="1">
            <a:off x="3985331" y="2090003"/>
            <a:ext cx="5414" cy="3002140"/>
          </a:xfrm>
          <a:prstGeom prst="curvedConnector3">
            <a:avLst>
              <a:gd name="adj1" fmla="val -89992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1ECDF8C5-1D6F-94EC-C11D-7271FD5DC3BD}"/>
              </a:ext>
            </a:extLst>
          </p:cNvPr>
          <p:cNvCxnSpPr>
            <a:cxnSpLocks/>
            <a:stCxn id="3" idx="0"/>
            <a:endCxn id="12" idx="0"/>
          </p:cNvCxnSpPr>
          <p:nvPr/>
        </p:nvCxnSpPr>
        <p:spPr bwMode="auto">
          <a:xfrm rot="16200000" flipH="1">
            <a:off x="3237015" y="2838318"/>
            <a:ext cx="975" cy="1501070"/>
          </a:xfrm>
          <a:prstGeom prst="curvedConnector3">
            <a:avLst>
              <a:gd name="adj1" fmla="val -23446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53B6250-37F5-F678-5486-6BDC7A5E691C}"/>
              </a:ext>
            </a:extLst>
          </p:cNvPr>
          <p:cNvCxnSpPr>
            <a:cxnSpLocks/>
            <a:stCxn id="3" idx="0"/>
            <a:endCxn id="24" idx="0"/>
          </p:cNvCxnSpPr>
          <p:nvPr/>
        </p:nvCxnSpPr>
        <p:spPr bwMode="auto">
          <a:xfrm rot="5400000" flipH="1" flipV="1">
            <a:off x="4729832" y="1345502"/>
            <a:ext cx="12700" cy="4485728"/>
          </a:xfrm>
          <a:prstGeom prst="curvedConnector3">
            <a:avLst>
              <a:gd name="adj1" fmla="val 710909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C61933-0CD7-B363-9F78-6F586B0108FB}"/>
              </a:ext>
            </a:extLst>
          </p:cNvPr>
          <p:cNvSpPr txBox="1"/>
          <p:nvPr/>
        </p:nvSpPr>
        <p:spPr bwMode="auto">
          <a:xfrm>
            <a:off x="3401980" y="1887460"/>
            <a:ext cx="1172116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Zero Step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9B190-E9F0-E2B9-206F-09F727CFCE2A}"/>
              </a:ext>
            </a:extLst>
          </p:cNvPr>
          <p:cNvSpPr txBox="1"/>
          <p:nvPr/>
        </p:nvSpPr>
        <p:spPr bwMode="auto">
          <a:xfrm>
            <a:off x="4825304" y="1881246"/>
            <a:ext cx="1327608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Single Step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0E7EE-A359-C262-EACD-A0D4AF0E817C}"/>
              </a:ext>
            </a:extLst>
          </p:cNvPr>
          <p:cNvSpPr txBox="1"/>
          <p:nvPr/>
        </p:nvSpPr>
        <p:spPr bwMode="auto">
          <a:xfrm>
            <a:off x="6356181" y="1881246"/>
            <a:ext cx="123303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Multi Step</a:t>
            </a:r>
          </a:p>
        </p:txBody>
      </p:sp>
    </p:spTree>
    <p:extLst>
      <p:ext uri="{BB962C8B-B14F-4D97-AF65-F5344CB8AC3E}">
        <p14:creationId xmlns:p14="http://schemas.microsoft.com/office/powerpoint/2010/main" val="95620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F906DF4-2A0A-CC77-73B7-74169AE53E2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number of blue lines&#10;&#10;Description automatically generated with medium confidence">
            <a:extLst>
              <a:ext uri="{FF2B5EF4-FFF2-40B4-BE49-F238E27FC236}">
                <a16:creationId xmlns:a16="http://schemas.microsoft.com/office/drawing/2014/main" id="{AE3DC943-E9C6-8A3C-A2EB-C11341D92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18" y="1072984"/>
            <a:ext cx="7398660" cy="405336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0DB36D-73BB-8302-E9E1-6A5F94FB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26E4967-7427-80C6-1C58-9C0A99A8A6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APIC Timing on SGX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D01D36-CF4E-5C2F-3E94-DCD0A32D9F5D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01AD94-2760-512E-F152-EA76EE5F6B96}"/>
              </a:ext>
            </a:extLst>
          </p:cNvPr>
          <p:cNvGrpSpPr/>
          <p:nvPr/>
        </p:nvGrpSpPr>
        <p:grpSpPr>
          <a:xfrm>
            <a:off x="2454020" y="5961829"/>
            <a:ext cx="7444280" cy="855961"/>
            <a:chOff x="1766968" y="3582016"/>
            <a:chExt cx="7444280" cy="85596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F1789A1-D8FD-F437-156E-862AF92A7EE5}"/>
                </a:ext>
              </a:extLst>
            </p:cNvPr>
            <p:cNvSpPr/>
            <p:nvPr/>
          </p:nvSpPr>
          <p:spPr bwMode="auto">
            <a:xfrm>
              <a:off x="4769108" y="3593780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4C3E646-474D-6696-169E-1DFD884CB5CD}"/>
                </a:ext>
              </a:extLst>
            </p:cNvPr>
            <p:cNvSpPr/>
            <p:nvPr/>
          </p:nvSpPr>
          <p:spPr bwMode="auto">
            <a:xfrm>
              <a:off x="6252696" y="358836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EEC0770-4F36-0CD5-35FE-509C2A7E25AF}"/>
                </a:ext>
              </a:extLst>
            </p:cNvPr>
            <p:cNvSpPr/>
            <p:nvPr/>
          </p:nvSpPr>
          <p:spPr bwMode="auto">
            <a:xfrm>
              <a:off x="7771248" y="359471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DB43E75-DCDF-8275-AC39-C26939B9E35D}"/>
                </a:ext>
              </a:extLst>
            </p:cNvPr>
            <p:cNvSpPr/>
            <p:nvPr/>
          </p:nvSpPr>
          <p:spPr bwMode="auto">
            <a:xfrm>
              <a:off x="1766968" y="3588366"/>
              <a:ext cx="1440000" cy="360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Setup Timer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6E0468-252C-C4C8-BB8B-DC0D307E9417}"/>
                </a:ext>
              </a:extLst>
            </p:cNvPr>
            <p:cNvSpPr/>
            <p:nvPr/>
          </p:nvSpPr>
          <p:spPr bwMode="auto">
            <a:xfrm>
              <a:off x="3268038" y="3589341"/>
              <a:ext cx="1440000" cy="360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VMRUN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6533D11A-CE87-DF3A-0CF9-73AB70EA4A72}"/>
                </a:ext>
              </a:extLst>
            </p:cNvPr>
            <p:cNvCxnSpPr>
              <a:stCxn id="3" idx="0"/>
              <a:endCxn id="13" idx="0"/>
            </p:cNvCxnSpPr>
            <p:nvPr/>
          </p:nvCxnSpPr>
          <p:spPr>
            <a:xfrm rot="16200000" flipH="1">
              <a:off x="3985331" y="2090003"/>
              <a:ext cx="5414" cy="3002140"/>
            </a:xfrm>
            <a:prstGeom prst="curvedConnector3">
              <a:avLst>
                <a:gd name="adj1" fmla="val -8999243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AF9F2EA4-2D9F-61E9-EC8A-1838FE4979F3}"/>
                </a:ext>
              </a:extLst>
            </p:cNvPr>
            <p:cNvCxnSpPr>
              <a:cxnSpLocks/>
              <a:stCxn id="3" idx="0"/>
              <a:endCxn id="12" idx="0"/>
            </p:cNvCxnSpPr>
            <p:nvPr/>
          </p:nvCxnSpPr>
          <p:spPr bwMode="auto">
            <a:xfrm rot="16200000" flipH="1">
              <a:off x="3237015" y="2838318"/>
              <a:ext cx="975" cy="1501070"/>
            </a:xfrm>
            <a:prstGeom prst="curvedConnector3">
              <a:avLst>
                <a:gd name="adj1" fmla="val -23446154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A4E26903-33AA-E40A-E66D-7A78CA43C617}"/>
                </a:ext>
              </a:extLst>
            </p:cNvPr>
            <p:cNvCxnSpPr>
              <a:cxnSpLocks/>
              <a:stCxn id="3" idx="0"/>
              <a:endCxn id="24" idx="0"/>
            </p:cNvCxnSpPr>
            <p:nvPr/>
          </p:nvCxnSpPr>
          <p:spPr bwMode="auto">
            <a:xfrm rot="5400000" flipH="1" flipV="1">
              <a:off x="4729832" y="1345502"/>
              <a:ext cx="12700" cy="4485728"/>
            </a:xfrm>
            <a:prstGeom prst="curvedConnector3">
              <a:avLst>
                <a:gd name="adj1" fmla="val 7109094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7B7CA2-0DBE-8B75-036A-E40CA040E165}"/>
                </a:ext>
              </a:extLst>
            </p:cNvPr>
            <p:cNvSpPr txBox="1"/>
            <p:nvPr/>
          </p:nvSpPr>
          <p:spPr bwMode="auto">
            <a:xfrm>
              <a:off x="3401980" y="4068645"/>
              <a:ext cx="1172116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algn="l" defTabSz="914400" rtl="0"/>
              <a:r>
                <a:rPr lang="en-DE" dirty="0"/>
                <a:t>Zero Step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AAE3EE-B8DB-5B8F-2000-4C2FD9FE4B03}"/>
                </a:ext>
              </a:extLst>
            </p:cNvPr>
            <p:cNvSpPr txBox="1"/>
            <p:nvPr/>
          </p:nvSpPr>
          <p:spPr bwMode="auto">
            <a:xfrm>
              <a:off x="4881500" y="4068645"/>
              <a:ext cx="1327608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algn="l" defTabSz="914400" rtl="0"/>
              <a:r>
                <a:rPr lang="en-DE" dirty="0"/>
                <a:t>Single Step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6E24EA-0E38-546D-349E-A6AED2AA2B85}"/>
                </a:ext>
              </a:extLst>
            </p:cNvPr>
            <p:cNvSpPr txBox="1"/>
            <p:nvPr/>
          </p:nvSpPr>
          <p:spPr bwMode="auto">
            <a:xfrm>
              <a:off x="6356181" y="4068645"/>
              <a:ext cx="1233030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algn="l" defTabSz="914400" rtl="0"/>
              <a:r>
                <a:rPr lang="en-DE" dirty="0"/>
                <a:t>Multi Step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5106AE-AD02-049F-86C2-73B9E0A6BEB7}"/>
              </a:ext>
            </a:extLst>
          </p:cNvPr>
          <p:cNvSpPr txBox="1"/>
          <p:nvPr/>
        </p:nvSpPr>
        <p:spPr bwMode="auto">
          <a:xfrm>
            <a:off x="9708178" y="4199861"/>
            <a:ext cx="1782860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DE" sz="1400" dirty="0"/>
              <a:t>Measurements from</a:t>
            </a:r>
          </a:p>
          <a:p>
            <a:r>
              <a:rPr lang="en-DE" sz="1400" dirty="0"/>
              <a:t>AEX-Notify paper</a:t>
            </a:r>
          </a:p>
        </p:txBody>
      </p:sp>
    </p:spTree>
    <p:extLst>
      <p:ext uri="{BB962C8B-B14F-4D97-AF65-F5344CB8AC3E}">
        <p14:creationId xmlns:p14="http://schemas.microsoft.com/office/powerpoint/2010/main" val="377101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B376C26-56D4-76AC-6C56-DA34F0CC18F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9BDF99-798E-0EED-E2FC-CDCE30D2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2DF232-8D50-AD15-A6C1-067E7B93EF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Enlarge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Window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A661D8-9777-F6C3-7640-061592504128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17D841-7906-7105-B88F-7234C25A8A5D}"/>
              </a:ext>
            </a:extLst>
          </p:cNvPr>
          <p:cNvSpPr/>
          <p:nvPr/>
        </p:nvSpPr>
        <p:spPr bwMode="auto">
          <a:xfrm>
            <a:off x="4769108" y="3593780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295A6D7-36F6-10D2-1ED8-3C810D4AC025}"/>
              </a:ext>
            </a:extLst>
          </p:cNvPr>
          <p:cNvSpPr/>
          <p:nvPr/>
        </p:nvSpPr>
        <p:spPr bwMode="auto">
          <a:xfrm>
            <a:off x="6252696" y="358836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3901A1-89FE-D8C9-CC6F-AF34E480A754}"/>
              </a:ext>
            </a:extLst>
          </p:cNvPr>
          <p:cNvSpPr/>
          <p:nvPr/>
        </p:nvSpPr>
        <p:spPr bwMode="auto">
          <a:xfrm>
            <a:off x="7771248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166D909-ED6A-675A-C510-DAF11CBE9736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A4F8C08-57E5-99B6-03E4-94879F059183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2C541D8-CF15-1E73-7D66-3BA7697324EA}"/>
              </a:ext>
            </a:extLst>
          </p:cNvPr>
          <p:cNvSpPr/>
          <p:nvPr/>
        </p:nvSpPr>
        <p:spPr bwMode="auto">
          <a:xfrm>
            <a:off x="3785758" y="5270530"/>
            <a:ext cx="398549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Fetch -&gt; Decode –&gt; Issue -&gt;Retire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EF35FB5-52F9-AD66-633E-6BB09B047AD4}"/>
              </a:ext>
            </a:extLst>
          </p:cNvPr>
          <p:cNvCxnSpPr>
            <a:stCxn id="3" idx="0"/>
            <a:endCxn id="13" idx="0"/>
          </p:cNvCxnSpPr>
          <p:nvPr/>
        </p:nvCxnSpPr>
        <p:spPr>
          <a:xfrm rot="16200000" flipH="1">
            <a:off x="3985331" y="2090003"/>
            <a:ext cx="5414" cy="3002140"/>
          </a:xfrm>
          <a:prstGeom prst="curvedConnector3">
            <a:avLst>
              <a:gd name="adj1" fmla="val -89992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E4696AB-1D48-3ECA-4413-95BF9BE01B2B}"/>
              </a:ext>
            </a:extLst>
          </p:cNvPr>
          <p:cNvCxnSpPr>
            <a:cxnSpLocks/>
            <a:stCxn id="3" idx="0"/>
            <a:endCxn id="12" idx="0"/>
          </p:cNvCxnSpPr>
          <p:nvPr/>
        </p:nvCxnSpPr>
        <p:spPr bwMode="auto">
          <a:xfrm rot="16200000" flipH="1">
            <a:off x="3237015" y="2838318"/>
            <a:ext cx="975" cy="1501070"/>
          </a:xfrm>
          <a:prstGeom prst="curvedConnector3">
            <a:avLst>
              <a:gd name="adj1" fmla="val -23446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43F11B5A-F1C5-BBBD-1878-1EFC8CB8B4F1}"/>
              </a:ext>
            </a:extLst>
          </p:cNvPr>
          <p:cNvCxnSpPr>
            <a:cxnSpLocks/>
            <a:stCxn id="3" idx="0"/>
            <a:endCxn id="24" idx="0"/>
          </p:cNvCxnSpPr>
          <p:nvPr/>
        </p:nvCxnSpPr>
        <p:spPr bwMode="auto">
          <a:xfrm rot="5400000" flipH="1" flipV="1">
            <a:off x="4729832" y="1345502"/>
            <a:ext cx="12700" cy="4485728"/>
          </a:xfrm>
          <a:prstGeom prst="curvedConnector3">
            <a:avLst>
              <a:gd name="adj1" fmla="val 710909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EDA0004-012F-ED95-B159-3D28EE3C1D06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>
            <a:off x="3541462" y="4205401"/>
            <a:ext cx="1489425" cy="1000832"/>
          </a:xfrm>
          <a:prstGeom prst="bentConnector4">
            <a:avLst>
              <a:gd name="adj1" fmla="val 43957"/>
              <a:gd name="adj2" fmla="val 12284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D2F485B-DF1D-648F-8661-E5703A6F3524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H="1" flipV="1">
            <a:off x="6293796" y="3948366"/>
            <a:ext cx="1477452" cy="1502164"/>
          </a:xfrm>
          <a:prstGeom prst="bentConnector4">
            <a:avLst>
              <a:gd name="adj1" fmla="val -15473"/>
              <a:gd name="adj2" fmla="val 559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11C5B53-0608-A385-E19B-4CE473FC43BF}"/>
              </a:ext>
            </a:extLst>
          </p:cNvPr>
          <p:cNvSpPr/>
          <p:nvPr/>
        </p:nvSpPr>
        <p:spPr>
          <a:xfrm>
            <a:off x="3846828" y="5105827"/>
            <a:ext cx="922280" cy="704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D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FDD813-E446-8E0E-2CA3-5FFB70F31855}"/>
              </a:ext>
            </a:extLst>
          </p:cNvPr>
          <p:cNvSpPr txBox="1"/>
          <p:nvPr/>
        </p:nvSpPr>
        <p:spPr bwMode="auto">
          <a:xfrm>
            <a:off x="3217350" y="5906146"/>
            <a:ext cx="2310242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Requires Instruction Page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4C71461-12A3-D14A-7D67-F88D596537CD}"/>
              </a:ext>
            </a:extLst>
          </p:cNvPr>
          <p:cNvSpPr/>
          <p:nvPr/>
        </p:nvSpPr>
        <p:spPr bwMode="auto">
          <a:xfrm>
            <a:off x="283380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Flush Instr 1</a:t>
            </a:r>
          </a:p>
        </p:txBody>
      </p:sp>
    </p:spTree>
    <p:extLst>
      <p:ext uri="{BB962C8B-B14F-4D97-AF65-F5344CB8AC3E}">
        <p14:creationId xmlns:p14="http://schemas.microsoft.com/office/powerpoint/2010/main" val="33687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A36410-0466-3E78-8A01-BBF679B329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569F7C-3940-BBE6-87BE-614DDFA4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484DD-48C7-9F88-627D-4C7F21CE72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Enlarge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Window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8A7E1D-E297-CD75-0522-24BBDC0E402D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6EE1B3-F53B-994D-6342-397A50608EF6}"/>
              </a:ext>
            </a:extLst>
          </p:cNvPr>
          <p:cNvSpPr/>
          <p:nvPr/>
        </p:nvSpPr>
        <p:spPr bwMode="auto">
          <a:xfrm>
            <a:off x="4769108" y="3593780"/>
            <a:ext cx="3373784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E0D53A2-0DCE-C208-069D-6249DA0DAFBA}"/>
              </a:ext>
            </a:extLst>
          </p:cNvPr>
          <p:cNvSpPr/>
          <p:nvPr/>
        </p:nvSpPr>
        <p:spPr bwMode="auto">
          <a:xfrm>
            <a:off x="8203962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645723-37BF-99EA-1274-4427D94A0D95}"/>
              </a:ext>
            </a:extLst>
          </p:cNvPr>
          <p:cNvSpPr/>
          <p:nvPr/>
        </p:nvSpPr>
        <p:spPr bwMode="auto">
          <a:xfrm>
            <a:off x="9705032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9882E2-7FF4-A28F-116E-36322C2D0025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E07FECD-13F8-5C3C-E271-266A1906281E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EDB830-E664-506E-C8A1-FC1F6E85C967}"/>
              </a:ext>
            </a:extLst>
          </p:cNvPr>
          <p:cNvSpPr/>
          <p:nvPr/>
        </p:nvSpPr>
        <p:spPr bwMode="auto">
          <a:xfrm>
            <a:off x="3785758" y="5270530"/>
            <a:ext cx="398549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Fetch -&gt; Decode –&gt; Issue -&gt;Retire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5911B2B1-71DF-30E4-8823-9A9F7083D866}"/>
              </a:ext>
            </a:extLst>
          </p:cNvPr>
          <p:cNvCxnSpPr>
            <a:cxnSpLocks/>
            <a:stCxn id="3" idx="0"/>
            <a:endCxn id="13" idx="0"/>
          </p:cNvCxnSpPr>
          <p:nvPr/>
        </p:nvCxnSpPr>
        <p:spPr>
          <a:xfrm rot="16200000" flipH="1">
            <a:off x="4468777" y="1606557"/>
            <a:ext cx="5414" cy="3969032"/>
          </a:xfrm>
          <a:prstGeom prst="curvedConnector3">
            <a:avLst>
              <a:gd name="adj1" fmla="val -1235437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0477B8EF-157E-92C1-649F-2989BB689B63}"/>
              </a:ext>
            </a:extLst>
          </p:cNvPr>
          <p:cNvCxnSpPr>
            <a:cxnSpLocks/>
            <a:stCxn id="3" idx="0"/>
            <a:endCxn id="12" idx="0"/>
          </p:cNvCxnSpPr>
          <p:nvPr/>
        </p:nvCxnSpPr>
        <p:spPr bwMode="auto">
          <a:xfrm rot="16200000" flipH="1">
            <a:off x="3237015" y="2838318"/>
            <a:ext cx="975" cy="1501070"/>
          </a:xfrm>
          <a:prstGeom prst="curvedConnector3">
            <a:avLst>
              <a:gd name="adj1" fmla="val -23446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53AD6A5-C0DC-73C6-D1D1-A2C6F9BD98A2}"/>
              </a:ext>
            </a:extLst>
          </p:cNvPr>
          <p:cNvCxnSpPr>
            <a:cxnSpLocks/>
            <a:stCxn id="3" idx="0"/>
          </p:cNvCxnSpPr>
          <p:nvPr/>
        </p:nvCxnSpPr>
        <p:spPr bwMode="auto">
          <a:xfrm rot="16200000" flipH="1">
            <a:off x="5151408" y="923926"/>
            <a:ext cx="32752" cy="5361632"/>
          </a:xfrm>
          <a:prstGeom prst="curvedConnector4">
            <a:avLst>
              <a:gd name="adj1" fmla="val -4187836"/>
              <a:gd name="adj2" fmla="val 9729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FA80E5B-EF61-6E33-0EE1-AF45724E2A2D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>
            <a:off x="3541462" y="4205401"/>
            <a:ext cx="1489425" cy="1000832"/>
          </a:xfrm>
          <a:prstGeom prst="bentConnector4">
            <a:avLst>
              <a:gd name="adj1" fmla="val 43957"/>
              <a:gd name="adj2" fmla="val 12284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F322E680-14B6-9EC4-3B13-41D2CE221CCF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771248" y="3961104"/>
            <a:ext cx="473737" cy="14894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80795D3-2182-DE22-ACFC-DCF739D8DD4D}"/>
              </a:ext>
            </a:extLst>
          </p:cNvPr>
          <p:cNvSpPr/>
          <p:nvPr/>
        </p:nvSpPr>
        <p:spPr bwMode="auto">
          <a:xfrm>
            <a:off x="283380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Flush Instr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4F7925-8932-09B5-CAFF-AFA1B2AF785E}"/>
              </a:ext>
            </a:extLst>
          </p:cNvPr>
          <p:cNvSpPr/>
          <p:nvPr/>
        </p:nvSpPr>
        <p:spPr bwMode="auto">
          <a:xfrm>
            <a:off x="3846828" y="5105827"/>
            <a:ext cx="922280" cy="704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D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D5738E-6EC4-EA71-22F0-2E2C34806469}"/>
              </a:ext>
            </a:extLst>
          </p:cNvPr>
          <p:cNvSpPr txBox="1"/>
          <p:nvPr/>
        </p:nvSpPr>
        <p:spPr bwMode="auto">
          <a:xfrm>
            <a:off x="3217350" y="5906146"/>
            <a:ext cx="2310242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403112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ADB29C2-19BF-94F8-ED62-8BE1CFB0A68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1A3A4A-5BCC-3DAF-CCDD-CA658B26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C0613F8-1727-9854-14A9-B2BED25DCA3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SEV-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C99362B-F271-3F67-DD52-3209ED49F5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de-DE" dirty="0"/>
              <a:t>A Single-Stepping Framework for AMD-SEV, CHES 2024</a:t>
            </a:r>
          </a:p>
          <a:p>
            <a:pPr marL="0" indent="0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de-DE" b="1" u="sng" dirty="0"/>
              <a:t>Luca Wilke</a:t>
            </a:r>
            <a:r>
              <a:rPr lang="de-DE" dirty="0"/>
              <a:t>, Jan Wichelmann, Anja Rabich and Thomas Eisenbarth</a:t>
            </a:r>
          </a:p>
          <a:p>
            <a:pPr marL="0" indent="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84AD40-C69E-CCBD-0218-B37DD0953A41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Titelfolie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A qr code with a cat&#10;&#10;Description automatically generated">
            <a:extLst>
              <a:ext uri="{FF2B5EF4-FFF2-40B4-BE49-F238E27FC236}">
                <a16:creationId xmlns:a16="http://schemas.microsoft.com/office/drawing/2014/main" id="{89202BC6-F608-8849-69C9-F416B6F7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08" y="631339"/>
            <a:ext cx="1865331" cy="1865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5FE547-B97D-EAAE-E2F2-6E239CABA0D3}"/>
              </a:ext>
            </a:extLst>
          </p:cNvPr>
          <p:cNvSpPr txBox="1"/>
          <p:nvPr/>
        </p:nvSpPr>
        <p:spPr bwMode="auto">
          <a:xfrm>
            <a:off x="9021408" y="2496670"/>
            <a:ext cx="1865331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SEV-Step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37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5BAF3FC-6F32-1601-E4FC-1AF08F014F9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B3B44A-2D56-F820-C144-23FA12EC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D7271D-1290-66A9-6736-F5535FF0D1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de-DE" dirty="0"/>
              <a:t>SEV-Step Overview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79AF26-90D9-FEB5-63B2-0E5D0DCFC1CD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893E029-58A9-C592-C1BA-6E9776B326A4}"/>
              </a:ext>
            </a:extLst>
          </p:cNvPr>
          <p:cNvSpPr/>
          <p:nvPr/>
        </p:nvSpPr>
        <p:spPr>
          <a:xfrm>
            <a:off x="5367128" y="1988386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Linux / KVM</a:t>
            </a:r>
          </a:p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(Hypervisor)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D170DC-13E4-2EC0-5099-10D2A17036E3}"/>
              </a:ext>
            </a:extLst>
          </p:cNvPr>
          <p:cNvSpPr/>
          <p:nvPr/>
        </p:nvSpPr>
        <p:spPr>
          <a:xfrm>
            <a:off x="6223768" y="2832501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5F6F94-2A9C-4519-83F6-E848755008BB}"/>
              </a:ext>
            </a:extLst>
          </p:cNvPr>
          <p:cNvSpPr/>
          <p:nvPr/>
        </p:nvSpPr>
        <p:spPr bwMode="auto">
          <a:xfrm>
            <a:off x="6223768" y="3855026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EC36D23-63A7-178E-1431-0D07ED6F7F16}"/>
              </a:ext>
            </a:extLst>
          </p:cNvPr>
          <p:cNvSpPr/>
          <p:nvPr/>
        </p:nvSpPr>
        <p:spPr bwMode="auto">
          <a:xfrm>
            <a:off x="6223768" y="4830137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D6FA0F-83C4-3477-6DC6-9B3753A2586A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763768" y="3372501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E6014C-915C-57D9-14AC-AE079E84E503}"/>
              </a:ext>
            </a:extLst>
          </p:cNvPr>
          <p:cNvGrpSpPr/>
          <p:nvPr/>
        </p:nvGrpSpPr>
        <p:grpSpPr>
          <a:xfrm>
            <a:off x="9081191" y="3454940"/>
            <a:ext cx="1851226" cy="2083836"/>
            <a:chOff x="7071101" y="2691364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A812AF-AC9F-E58E-9839-2D6B06D097C0}"/>
                </a:ext>
              </a:extLst>
            </p:cNvPr>
            <p:cNvSpPr/>
            <p:nvPr/>
          </p:nvSpPr>
          <p:spPr bwMode="auto">
            <a:xfrm>
              <a:off x="7071101" y="2691364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5BEDE68-DBF3-A309-3D49-27D15F7F65B6}"/>
                </a:ext>
              </a:extLst>
            </p:cNvPr>
            <p:cNvSpPr/>
            <p:nvPr/>
          </p:nvSpPr>
          <p:spPr bwMode="auto">
            <a:xfrm>
              <a:off x="7272915" y="3174029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93E8EA0-3BB9-48D8-3C91-D7A437701722}"/>
                </a:ext>
              </a:extLst>
            </p:cNvPr>
            <p:cNvSpPr/>
            <p:nvPr/>
          </p:nvSpPr>
          <p:spPr bwMode="auto">
            <a:xfrm>
              <a:off x="7272914" y="371540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D2FB08A-903F-7026-B107-E61CED38E32A}"/>
                </a:ext>
              </a:extLst>
            </p:cNvPr>
            <p:cNvSpPr/>
            <p:nvPr/>
          </p:nvSpPr>
          <p:spPr bwMode="auto">
            <a:xfrm>
              <a:off x="7272913" y="4170687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7886E26-F90B-5AEF-88CD-F2638E21D239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7303768" y="3454940"/>
            <a:ext cx="2703036" cy="670086"/>
          </a:xfrm>
          <a:prstGeom prst="bentConnector4">
            <a:avLst>
              <a:gd name="adj1" fmla="val 50018"/>
              <a:gd name="adj2" fmla="val 1341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98BBD59-9E7B-3F8A-B868-3A371302F160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7303769" y="4496857"/>
            <a:ext cx="1777423" cy="603279"/>
          </a:xfrm>
          <a:prstGeom prst="bentConnector3">
            <a:avLst>
              <a:gd name="adj1" fmla="val 2393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F4ECFD-630D-06E0-CF66-1EFC17E1A87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6763768" y="4395026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0EA29A4B-A018-7C7F-C606-C229B627BE10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6223768" y="4125027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87EF7DE-AEF4-52B6-B604-2E5510BA3BC5}"/>
              </a:ext>
            </a:extLst>
          </p:cNvPr>
          <p:cNvSpPr/>
          <p:nvPr/>
        </p:nvSpPr>
        <p:spPr bwMode="auto">
          <a:xfrm>
            <a:off x="1072218" y="1963528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SEV-Step 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0D0C6F-B39A-1A0C-81D7-85863FC6AEEB}"/>
              </a:ext>
            </a:extLst>
          </p:cNvPr>
          <p:cNvSpPr txBox="1"/>
          <p:nvPr/>
        </p:nvSpPr>
        <p:spPr bwMode="auto">
          <a:xfrm>
            <a:off x="5367128" y="578767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Kernel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F05356-C9EB-EA7E-0E26-8B3F8356F063}"/>
              </a:ext>
            </a:extLst>
          </p:cNvPr>
          <p:cNvSpPr txBox="1"/>
          <p:nvPr/>
        </p:nvSpPr>
        <p:spPr bwMode="auto">
          <a:xfrm>
            <a:off x="1072218" y="5767762"/>
            <a:ext cx="286327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Host User Space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684D5D-7B65-0C6B-76E9-2F38F9DC6ECE}"/>
              </a:ext>
            </a:extLst>
          </p:cNvPr>
          <p:cNvSpPr txBox="1"/>
          <p:nvPr/>
        </p:nvSpPr>
        <p:spPr bwMode="auto">
          <a:xfrm>
            <a:off x="9087040" y="5767762"/>
            <a:ext cx="1845377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VM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34F15B9-9B4D-D987-4F2A-1BBDF786226F}"/>
              </a:ext>
            </a:extLst>
          </p:cNvPr>
          <p:cNvSpPr/>
          <p:nvPr/>
        </p:nvSpPr>
        <p:spPr bwMode="auto">
          <a:xfrm>
            <a:off x="4873768" y="349392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IOCTL API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CE2E76-B439-9BA8-41B7-07CC135A6096}"/>
              </a:ext>
            </a:extLst>
          </p:cNvPr>
          <p:cNvCxnSpPr>
            <a:cxnSpLocks/>
          </p:cNvCxnSpPr>
          <p:nvPr/>
        </p:nvCxnSpPr>
        <p:spPr bwMode="auto">
          <a:xfrm>
            <a:off x="3965333" y="3756922"/>
            <a:ext cx="9084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C7830D6-09CB-127C-2767-600AF44F0AD6}"/>
              </a:ext>
            </a:extLst>
          </p:cNvPr>
          <p:cNvSpPr/>
          <p:nvPr/>
        </p:nvSpPr>
        <p:spPr bwMode="auto">
          <a:xfrm>
            <a:off x="1305222" y="2713637"/>
            <a:ext cx="2345747" cy="21165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Rich API / </a:t>
            </a:r>
            <a:br>
              <a:rPr lang="en-DE" dirty="0"/>
            </a:br>
            <a:r>
              <a:rPr lang="en-DE" dirty="0"/>
              <a:t>Complex Attack Logic</a:t>
            </a:r>
          </a:p>
        </p:txBody>
      </p:sp>
      <p:cxnSp>
        <p:nvCxnSpPr>
          <p:cNvPr id="12" name="Straight Arrow Connector 60">
            <a:extLst>
              <a:ext uri="{FF2B5EF4-FFF2-40B4-BE49-F238E27FC236}">
                <a16:creationId xmlns:a16="http://schemas.microsoft.com/office/drawing/2014/main" id="{138C433C-EFCD-21A4-2885-0BD943A5DE0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321762" y="4379783"/>
            <a:ext cx="1260566" cy="568846"/>
          </a:xfrm>
          <a:prstGeom prst="bentConnector3">
            <a:avLst>
              <a:gd name="adj1" fmla="val 100150"/>
            </a:avLst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EE1183-F960-470C-96B8-889F5E83FE7D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097457"/>
            <a:ext cx="739137" cy="472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357264-9F1F-FC97-069E-0E2EBFAC04CF}"/>
              </a:ext>
            </a:extLst>
          </p:cNvPr>
          <p:cNvCxnSpPr>
            <a:cxnSpLocks/>
          </p:cNvCxnSpPr>
          <p:nvPr/>
        </p:nvCxnSpPr>
        <p:spPr bwMode="auto">
          <a:xfrm>
            <a:off x="9714092" y="1478942"/>
            <a:ext cx="739137" cy="4726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1C5F46-ADD2-529C-A350-AE91F550F7DD}"/>
              </a:ext>
            </a:extLst>
          </p:cNvPr>
          <p:cNvSpPr txBox="1"/>
          <p:nvPr/>
        </p:nvSpPr>
        <p:spPr bwMode="auto">
          <a:xfrm>
            <a:off x="10453229" y="1278833"/>
            <a:ext cx="149984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1"/>
                </a:solidFill>
              </a:rPr>
              <a:t>Control 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9F98A-9CFD-BD99-E826-2BF7653A4892}"/>
              </a:ext>
            </a:extLst>
          </p:cNvPr>
          <p:cNvSpPr txBox="1"/>
          <p:nvPr/>
        </p:nvSpPr>
        <p:spPr bwMode="auto">
          <a:xfrm>
            <a:off x="10453231" y="891537"/>
            <a:ext cx="14328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>
                <a:solidFill>
                  <a:schemeClr val="accent6"/>
                </a:solidFill>
              </a:rPr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207004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882D44E-BE42-9AA1-BF56-CF26F434CEB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7E61E2-9D1E-5B89-D922-4F428237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BB4CCA0-9AA4-A0C2-B120-0F13604672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SEV-Step: Attacks</a:t>
            </a:r>
          </a:p>
        </p:txBody>
      </p:sp>
      <p:pic>
        <p:nvPicPr>
          <p:cNvPr id="3" name="Content Placeholder 2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223EEAE0-0E3D-22ED-797E-DF6D26832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58" y="1033111"/>
            <a:ext cx="5030464" cy="3772848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5DBD673-1EF4-AFB4-03BF-AE16DD275B75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A993E31-0FDC-B4EB-A8DD-4F245A625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976134"/>
            <a:ext cx="4454457" cy="34815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13B8BD8-C562-FC52-DEB8-97DEE2B2F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3008" y="4116405"/>
            <a:ext cx="1915910" cy="1915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52DEA4-1B04-9B99-046F-964464900D1F}"/>
              </a:ext>
            </a:extLst>
          </p:cNvPr>
          <p:cNvSpPr txBox="1"/>
          <p:nvPr/>
        </p:nvSpPr>
        <p:spPr bwMode="auto">
          <a:xfrm>
            <a:off x="2243934" y="4805959"/>
            <a:ext cx="160813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ctr" defTabSz="914400" rtl="0"/>
            <a:r>
              <a:rPr lang="en-DE" dirty="0"/>
              <a:t>Cache Attacks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68809-F0E9-7306-90BC-BA67AFB2F5F0}"/>
              </a:ext>
            </a:extLst>
          </p:cNvPr>
          <p:cNvSpPr txBox="1"/>
          <p:nvPr/>
        </p:nvSpPr>
        <p:spPr bwMode="auto">
          <a:xfrm>
            <a:off x="8429859" y="4495941"/>
            <a:ext cx="1915909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ctr" defTabSz="914400" rtl="0"/>
            <a:r>
              <a:rPr lang="en-DE" dirty="0"/>
              <a:t>Interrupt Latency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91303B-404C-5563-9CEF-4A32CD20D72E}"/>
              </a:ext>
            </a:extLst>
          </p:cNvPr>
          <p:cNvSpPr txBox="1"/>
          <p:nvPr/>
        </p:nvSpPr>
        <p:spPr bwMode="auto">
          <a:xfrm>
            <a:off x="4651705" y="6134474"/>
            <a:ext cx="2941081" cy="24622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sz="1000" dirty="0"/>
              <a:t>(only used progress detection from SEV-Step)</a:t>
            </a:r>
          </a:p>
        </p:txBody>
      </p:sp>
    </p:spTree>
    <p:extLst>
      <p:ext uri="{BB962C8B-B14F-4D97-AF65-F5344CB8AC3E}">
        <p14:creationId xmlns:p14="http://schemas.microsoft.com/office/powerpoint/2010/main" val="6880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AF6062A-ECB0-3323-8B46-66212601B72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96BFDB-9843-3B96-43B9-764DC4F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2C7937-D7AE-0AE0-3A1C-93636DF3B70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 err="1"/>
              <a:t>Countermeasures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626C72-E34F-5F4E-7F62-C57A842D31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de-DE" dirty="0"/>
              <a:t>Detection+Throttling, Prefetching, Application Rewriting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C6C6613-C9A1-CE96-3AE3-13D9A5EE1AE5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Titelfolie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0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ADB81-04E2-D896-C8AF-D4F1E57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18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AB823-FA74-D94F-0936-959F6DCA26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39863"/>
            <a:ext cx="10515600" cy="2960687"/>
          </a:xfrm>
        </p:spPr>
        <p:txBody>
          <a:bodyPr/>
          <a:lstStyle/>
          <a:p>
            <a:r>
              <a:rPr lang="de-DE" dirty="0"/>
              <a:t>TDX: Detection + Throttling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9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DB3DFB-FEED-5A61-21D1-C7E87A7B73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07EC55-F9C2-3DA4-66DA-F3F9E1A0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19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16E0947-6530-0387-82BB-55D7D64E10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TDX: Architecture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A06A41D-A1EA-C830-B0C9-0578133B6BE9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838800" y="1562401"/>
            <a:ext cx="10500065" cy="4438350"/>
          </a:xfrm>
        </p:spPr>
        <p:txBody>
          <a:bodyPr/>
          <a:lstStyle/>
          <a:p>
            <a:pPr rtl="0">
              <a:defRPr/>
            </a:pPr>
            <a:endParaRPr lang="de-DE" dirty="0"/>
          </a:p>
          <a:p>
            <a:pPr rtl="0">
              <a:defRPr/>
            </a:pP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15C9DC-BC9D-DA4D-8B02-7077BEE48277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513095-66AF-9C66-D085-80417BA58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2589" y="1562401"/>
            <a:ext cx="7406822" cy="3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3379304" y="593367"/>
            <a:ext cx="8397096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e" dirty="0"/>
              <a:t>Trusted Execution Environments</a:t>
            </a:r>
            <a:endParaRPr dirty="0"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algn="r"/>
            <a:fld id="{00000000-1234-1234-1234-123412341234}" type="slidenum">
              <a:rPr lang="de"/>
              <a:pPr algn="r"/>
              <a:t>2</a:t>
            </a:fld>
            <a:endParaRPr dirty="0"/>
          </a:p>
        </p:txBody>
      </p:sp>
      <p:sp>
        <p:nvSpPr>
          <p:cNvPr id="113" name="Google Shape;113;p26"/>
          <p:cNvSpPr txBox="1"/>
          <p:nvPr/>
        </p:nvSpPr>
        <p:spPr>
          <a:xfrm>
            <a:off x="580067" y="2054963"/>
            <a:ext cx="5098334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de-DE" sz="2800" dirty="0">
                <a:sym typeface="Proxima Nova"/>
              </a:rPr>
              <a:t>Cloud computing</a:t>
            </a:r>
            <a:br>
              <a:rPr lang="de-DE" sz="2800" dirty="0">
                <a:sym typeface="Proxima Nova"/>
              </a:rPr>
            </a:br>
            <a:r>
              <a:rPr lang="en-US" sz="2800" dirty="0"/>
              <a:t>➡ remove hypervisor from TCB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sz="2800" dirty="0">
                <a:sym typeface="Proxima Nova"/>
              </a:rPr>
              <a:t>Complex software stacks</a:t>
            </a:r>
            <a:br>
              <a:rPr lang="en-US" sz="2800" dirty="0">
                <a:sym typeface="Proxima Nova"/>
              </a:rPr>
            </a:br>
            <a:r>
              <a:rPr lang="en-US" sz="2800" dirty="0"/>
              <a:t>➡ isolated compartments</a:t>
            </a:r>
            <a:endParaRPr lang="en-US" sz="2800" dirty="0">
              <a:sym typeface="Proxima Nova"/>
            </a:endParaRPr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467" y="1986100"/>
            <a:ext cx="6269133" cy="288579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/>
          <p:nvPr/>
        </p:nvSpPr>
        <p:spPr>
          <a:xfrm flipH="1">
            <a:off x="5678400" y="2556333"/>
            <a:ext cx="960000" cy="1502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r>
              <a:rPr lang="de" sz="1600"/>
              <a:t>Attack</a:t>
            </a:r>
            <a:endParaRPr sz="1467" dirty="0"/>
          </a:p>
        </p:txBody>
      </p:sp>
      <p:sp>
        <p:nvSpPr>
          <p:cNvPr id="116" name="Google Shape;116;p26"/>
          <p:cNvSpPr/>
          <p:nvPr/>
        </p:nvSpPr>
        <p:spPr>
          <a:xfrm flipH="1">
            <a:off x="9005467" y="2606100"/>
            <a:ext cx="960000" cy="763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r>
              <a:rPr lang="de" sz="1600"/>
              <a:t>Attack</a:t>
            </a:r>
            <a:endParaRPr sz="1467" dirty="0"/>
          </a:p>
        </p:txBody>
      </p:sp>
      <p:sp>
        <p:nvSpPr>
          <p:cNvPr id="117" name="Google Shape;117;p26"/>
          <p:cNvSpPr/>
          <p:nvPr/>
        </p:nvSpPr>
        <p:spPr>
          <a:xfrm flipH="1">
            <a:off x="6638400" y="3183533"/>
            <a:ext cx="960000" cy="875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r>
              <a:rPr lang="de" sz="1600"/>
              <a:t>Attack</a:t>
            </a:r>
            <a:endParaRPr sz="1467" dirty="0"/>
          </a:p>
        </p:txBody>
      </p:sp>
      <p:sp>
        <p:nvSpPr>
          <p:cNvPr id="118" name="Google Shape;118;p26"/>
          <p:cNvSpPr/>
          <p:nvPr/>
        </p:nvSpPr>
        <p:spPr>
          <a:xfrm>
            <a:off x="5516467" y="2038800"/>
            <a:ext cx="1798400" cy="14332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0"/>
            <a:endParaRPr sz="2400" dirty="0"/>
          </a:p>
        </p:txBody>
      </p:sp>
      <p:sp>
        <p:nvSpPr>
          <p:cNvPr id="119" name="Google Shape;119;p26"/>
          <p:cNvSpPr/>
          <p:nvPr/>
        </p:nvSpPr>
        <p:spPr>
          <a:xfrm>
            <a:off x="5678400" y="3088733"/>
            <a:ext cx="467600" cy="438000"/>
          </a:xfrm>
          <a:prstGeom prst="mathMultiply">
            <a:avLst>
              <a:gd name="adj1" fmla="val 2352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0"/>
            <a:endParaRPr sz="2400" dirty="0"/>
          </a:p>
        </p:txBody>
      </p:sp>
      <p:sp>
        <p:nvSpPr>
          <p:cNvPr id="120" name="Google Shape;120;p26"/>
          <p:cNvSpPr/>
          <p:nvPr/>
        </p:nvSpPr>
        <p:spPr>
          <a:xfrm>
            <a:off x="6628800" y="3088733"/>
            <a:ext cx="467600" cy="438000"/>
          </a:xfrm>
          <a:prstGeom prst="mathMultiply">
            <a:avLst>
              <a:gd name="adj1" fmla="val 2352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0"/>
            <a:endParaRPr sz="2400" dirty="0"/>
          </a:p>
        </p:txBody>
      </p:sp>
      <p:sp>
        <p:nvSpPr>
          <p:cNvPr id="121" name="Google Shape;121;p26"/>
          <p:cNvSpPr/>
          <p:nvPr/>
        </p:nvSpPr>
        <p:spPr>
          <a:xfrm>
            <a:off x="9096267" y="2038800"/>
            <a:ext cx="869200" cy="656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0"/>
            <a:endParaRPr sz="2400" dirty="0"/>
          </a:p>
        </p:txBody>
      </p:sp>
      <p:sp>
        <p:nvSpPr>
          <p:cNvPr id="122" name="Google Shape;122;p26"/>
          <p:cNvSpPr/>
          <p:nvPr/>
        </p:nvSpPr>
        <p:spPr>
          <a:xfrm>
            <a:off x="8945767" y="2485767"/>
            <a:ext cx="467600" cy="438000"/>
          </a:xfrm>
          <a:prstGeom prst="mathMultiply">
            <a:avLst>
              <a:gd name="adj1" fmla="val 2352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0"/>
            <a:endParaRPr sz="24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3DA14D-3227-8964-C9CC-3BCF240B6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0067" y="1498800"/>
            <a:ext cx="4362994" cy="5400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de-DE" b="1" dirty="0">
                <a:solidFill>
                  <a:schemeClr val="accent6"/>
                </a:solidFill>
              </a:rPr>
              <a:t>Use Cases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DB3DFB-FEED-5A61-21D1-C7E87A7B73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07EC55-F9C2-3DA4-66DA-F3F9E1A0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16E0947-6530-0387-82BB-55D7D64E10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TDX: Single-Stepping Countermeasure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A06A41D-A1EA-C830-B0C9-0578133B6BE9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838800" y="1562401"/>
            <a:ext cx="10500065" cy="4438350"/>
          </a:xfrm>
        </p:spPr>
        <p:txBody>
          <a:bodyPr/>
          <a:lstStyle/>
          <a:p>
            <a:pPr rtl="0">
              <a:defRPr/>
            </a:pPr>
            <a:endParaRPr lang="de-DE" dirty="0"/>
          </a:p>
          <a:p>
            <a:pPr rtl="0">
              <a:defRPr/>
            </a:pP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15C9DC-BC9D-DA4D-8B02-7077BEE48277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02927-C472-9CBE-B756-B5F70BCD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79" y="1139553"/>
            <a:ext cx="8714106" cy="496342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52C22E7-9546-4EAA-5510-74EC0FE0D105}"/>
              </a:ext>
            </a:extLst>
          </p:cNvPr>
          <p:cNvSpPr/>
          <p:nvPr/>
        </p:nvSpPr>
        <p:spPr>
          <a:xfrm>
            <a:off x="7272916" y="2125207"/>
            <a:ext cx="3874168" cy="1183717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„At least 2 Instructions Executed“ </a:t>
            </a:r>
            <a:br>
              <a:rPr lang="de-DE" dirty="0"/>
            </a:br>
            <a:r>
              <a:rPr lang="de-DE" dirty="0"/>
              <a:t>OR </a:t>
            </a:r>
            <a:br>
              <a:rPr lang="de-DE" dirty="0"/>
            </a:br>
            <a:r>
              <a:rPr lang="de-DE" dirty="0"/>
              <a:t>„Low Interrupt Rate“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ADB81-04E2-D896-C8AF-D4F1E57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21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AB823-FA74-D94F-0936-959F6DCA26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39863"/>
            <a:ext cx="10515600" cy="2960687"/>
          </a:xfrm>
        </p:spPr>
        <p:txBody>
          <a:bodyPr/>
          <a:lstStyle/>
          <a:p>
            <a:r>
              <a:rPr lang="de-DE" dirty="0"/>
              <a:t>SGX: AEX-Notify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D4D3F0-E573-4284-2429-888155694F09}"/>
              </a:ext>
            </a:extLst>
          </p:cNvPr>
          <p:cNvSpPr txBox="1"/>
          <p:nvPr/>
        </p:nvSpPr>
        <p:spPr bwMode="auto">
          <a:xfrm>
            <a:off x="864126" y="6067533"/>
            <a:ext cx="8812028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/>
              <a:t>AEX-Notify, 32nd USENIX Security,</a:t>
            </a:r>
            <a:br>
              <a:rPr lang="en-GB" sz="1400" dirty="0"/>
            </a:br>
            <a:r>
              <a:rPr lang="en-GB" sz="1400" dirty="0"/>
              <a:t>S. Constable, J. Van Bulck, X. Cheng, Y. Xiao, C. Xing, I. Alexandrovich, T. Kim, F. Piessens, M. Vij, M. Silberstein.</a:t>
            </a:r>
          </a:p>
        </p:txBody>
      </p:sp>
    </p:spTree>
    <p:extLst>
      <p:ext uri="{BB962C8B-B14F-4D97-AF65-F5344CB8AC3E}">
        <p14:creationId xmlns:p14="http://schemas.microsoft.com/office/powerpoint/2010/main" val="138786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A36410-0466-3E78-8A01-BBF679B329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569F7C-3940-BBE6-87BE-614DDFA4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0484DD-48C7-9F88-627D-4C7F21CE72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Recap Single-Stepping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8A7E1D-E297-CD75-0522-24BBDC0E402D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6EE1B3-F53B-994D-6342-397A50608EF6}"/>
              </a:ext>
            </a:extLst>
          </p:cNvPr>
          <p:cNvSpPr/>
          <p:nvPr/>
        </p:nvSpPr>
        <p:spPr bwMode="auto">
          <a:xfrm>
            <a:off x="4769108" y="3593780"/>
            <a:ext cx="3373784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E0D53A2-0DCE-C208-069D-6249DA0DAFBA}"/>
              </a:ext>
            </a:extLst>
          </p:cNvPr>
          <p:cNvSpPr/>
          <p:nvPr/>
        </p:nvSpPr>
        <p:spPr bwMode="auto">
          <a:xfrm>
            <a:off x="8203962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645723-37BF-99EA-1274-4427D94A0D95}"/>
              </a:ext>
            </a:extLst>
          </p:cNvPr>
          <p:cNvSpPr/>
          <p:nvPr/>
        </p:nvSpPr>
        <p:spPr bwMode="auto">
          <a:xfrm>
            <a:off x="9705032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9882E2-7FF4-A28F-116E-36322C2D0025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E07FECD-13F8-5C3C-E271-266A1906281E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Enter SGX</a:t>
            </a:r>
            <a:endParaRPr lang="en-DE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EDB830-E664-506E-C8A1-FC1F6E85C967}"/>
              </a:ext>
            </a:extLst>
          </p:cNvPr>
          <p:cNvSpPr/>
          <p:nvPr/>
        </p:nvSpPr>
        <p:spPr bwMode="auto">
          <a:xfrm>
            <a:off x="3785758" y="5270530"/>
            <a:ext cx="398549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Fetch -&gt; Decode –&gt; Issue -&gt;Retire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5911B2B1-71DF-30E4-8823-9A9F7083D866}"/>
              </a:ext>
            </a:extLst>
          </p:cNvPr>
          <p:cNvCxnSpPr>
            <a:cxnSpLocks/>
            <a:stCxn id="3" idx="0"/>
            <a:endCxn id="13" idx="0"/>
          </p:cNvCxnSpPr>
          <p:nvPr/>
        </p:nvCxnSpPr>
        <p:spPr>
          <a:xfrm rot="16200000" flipH="1">
            <a:off x="4468777" y="1606557"/>
            <a:ext cx="5414" cy="3969032"/>
          </a:xfrm>
          <a:prstGeom prst="curvedConnector3">
            <a:avLst>
              <a:gd name="adj1" fmla="val -1235437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0477B8EF-157E-92C1-649F-2989BB689B63}"/>
              </a:ext>
            </a:extLst>
          </p:cNvPr>
          <p:cNvCxnSpPr>
            <a:cxnSpLocks/>
            <a:stCxn id="3" idx="0"/>
            <a:endCxn id="12" idx="0"/>
          </p:cNvCxnSpPr>
          <p:nvPr/>
        </p:nvCxnSpPr>
        <p:spPr bwMode="auto">
          <a:xfrm rot="16200000" flipH="1">
            <a:off x="3237015" y="2838318"/>
            <a:ext cx="975" cy="1501070"/>
          </a:xfrm>
          <a:prstGeom prst="curvedConnector3">
            <a:avLst>
              <a:gd name="adj1" fmla="val -23446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53AD6A5-C0DC-73C6-D1D1-A2C6F9BD98A2}"/>
              </a:ext>
            </a:extLst>
          </p:cNvPr>
          <p:cNvCxnSpPr>
            <a:cxnSpLocks/>
            <a:stCxn id="3" idx="0"/>
          </p:cNvCxnSpPr>
          <p:nvPr/>
        </p:nvCxnSpPr>
        <p:spPr bwMode="auto">
          <a:xfrm rot="16200000" flipH="1">
            <a:off x="5151408" y="923926"/>
            <a:ext cx="32752" cy="5361632"/>
          </a:xfrm>
          <a:prstGeom prst="curvedConnector4">
            <a:avLst>
              <a:gd name="adj1" fmla="val -4187836"/>
              <a:gd name="adj2" fmla="val 9729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FA80E5B-EF61-6E33-0EE1-AF45724E2A2D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>
            <a:off x="3541462" y="4205401"/>
            <a:ext cx="1489425" cy="1000832"/>
          </a:xfrm>
          <a:prstGeom prst="bentConnector4">
            <a:avLst>
              <a:gd name="adj1" fmla="val 43957"/>
              <a:gd name="adj2" fmla="val 12284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F322E680-14B6-9EC4-3B13-41D2CE221CCF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771248" y="3961104"/>
            <a:ext cx="473737" cy="14894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80795D3-2182-DE22-ACFC-DCF739D8DD4D}"/>
              </a:ext>
            </a:extLst>
          </p:cNvPr>
          <p:cNvSpPr/>
          <p:nvPr/>
        </p:nvSpPr>
        <p:spPr bwMode="auto">
          <a:xfrm>
            <a:off x="283380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Flush Instr 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4F7925-8932-09B5-CAFF-AFA1B2AF785E}"/>
              </a:ext>
            </a:extLst>
          </p:cNvPr>
          <p:cNvSpPr/>
          <p:nvPr/>
        </p:nvSpPr>
        <p:spPr bwMode="auto">
          <a:xfrm>
            <a:off x="3846828" y="5105827"/>
            <a:ext cx="922280" cy="704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D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D5738E-6EC4-EA71-22F0-2E2C34806469}"/>
              </a:ext>
            </a:extLst>
          </p:cNvPr>
          <p:cNvSpPr txBox="1"/>
          <p:nvPr/>
        </p:nvSpPr>
        <p:spPr bwMode="auto">
          <a:xfrm>
            <a:off x="3217350" y="5906146"/>
            <a:ext cx="2310242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81188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BBD8904-25D8-73C8-E125-BF28871DA13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00478D-E7A0-8AB5-E7E8-CA27CD10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7ECB1E-0488-B10D-6191-E6836BBF52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AEX-Notify: Undo Slowdown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A93702-E078-ADED-B879-C5929C694040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102C5B-BD96-9081-D21E-11D5EE79A01A}"/>
              </a:ext>
            </a:extLst>
          </p:cNvPr>
          <p:cNvSpPr/>
          <p:nvPr/>
        </p:nvSpPr>
        <p:spPr bwMode="auto">
          <a:xfrm>
            <a:off x="8987589" y="3588366"/>
            <a:ext cx="86996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E37D966-7138-4B18-094E-0632EC99B75E}"/>
              </a:ext>
            </a:extLst>
          </p:cNvPr>
          <p:cNvSpPr/>
          <p:nvPr/>
        </p:nvSpPr>
        <p:spPr bwMode="auto">
          <a:xfrm>
            <a:off x="9990814" y="3588366"/>
            <a:ext cx="97018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CD997AD-433C-125A-DD59-EA3ECD44BB14}"/>
              </a:ext>
            </a:extLst>
          </p:cNvPr>
          <p:cNvSpPr/>
          <p:nvPr/>
        </p:nvSpPr>
        <p:spPr bwMode="auto">
          <a:xfrm>
            <a:off x="11057020" y="3588366"/>
            <a:ext cx="851599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14E8AF-C12F-D940-BB11-5929E70F90CA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7B2A15-BBED-6E1A-75BB-4D9890A834EA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Enter SGX</a:t>
            </a:r>
            <a:endParaRPr lang="en-DE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52E6081-75FD-0AD3-6E85-12D281FF9467}"/>
              </a:ext>
            </a:extLst>
          </p:cNvPr>
          <p:cNvSpPr/>
          <p:nvPr/>
        </p:nvSpPr>
        <p:spPr bwMode="auto">
          <a:xfrm>
            <a:off x="283380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Flush Instr 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3D514F-C799-4690-E089-ECBF80008D26}"/>
              </a:ext>
            </a:extLst>
          </p:cNvPr>
          <p:cNvSpPr/>
          <p:nvPr/>
        </p:nvSpPr>
        <p:spPr bwMode="auto">
          <a:xfrm>
            <a:off x="4769108" y="3588366"/>
            <a:ext cx="408521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Countermeasure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0D21E-17E5-DF71-27C5-D0979EB07431}"/>
              </a:ext>
            </a:extLst>
          </p:cNvPr>
          <p:cNvSpPr txBox="1"/>
          <p:nvPr/>
        </p:nvSpPr>
        <p:spPr bwMode="auto">
          <a:xfrm>
            <a:off x="4769108" y="4042611"/>
            <a:ext cx="4085217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rtl="0"/>
            <a:r>
              <a:rPr lang="en-GB" dirty="0"/>
              <a:t>Undo artificial slowdown by</a:t>
            </a:r>
            <a:br>
              <a:rPr lang="en-GB" dirty="0"/>
            </a:br>
            <a:r>
              <a:rPr lang="en-GB" dirty="0"/>
              <a:t>Prefetching Code + Data for Instr. 1</a:t>
            </a:r>
            <a:endParaRPr lang="en-DE" dirty="0"/>
          </a:p>
        </p:txBody>
      </p:sp>
      <p:cxnSp>
        <p:nvCxnSpPr>
          <p:cNvPr id="21" name="Curved Connector 21">
            <a:extLst>
              <a:ext uri="{FF2B5EF4-FFF2-40B4-BE49-F238E27FC236}">
                <a16:creationId xmlns:a16="http://schemas.microsoft.com/office/drawing/2014/main" id="{AB8051F7-76CA-1423-9813-1DD858D671A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468777" y="1606557"/>
            <a:ext cx="5414" cy="3969032"/>
          </a:xfrm>
          <a:prstGeom prst="curvedConnector3">
            <a:avLst>
              <a:gd name="adj1" fmla="val -1235437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34EE0CC-1FA0-E8EC-3732-354101D837A4}"/>
              </a:ext>
            </a:extLst>
          </p:cNvPr>
          <p:cNvSpPr txBox="1"/>
          <p:nvPr/>
        </p:nvSpPr>
        <p:spPr bwMode="auto">
          <a:xfrm>
            <a:off x="8991410" y="4042611"/>
            <a:ext cx="2917209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Too fast for reliable</a:t>
            </a:r>
            <a:br>
              <a:rPr lang="de-DE" dirty="0"/>
            </a:br>
            <a:r>
              <a:rPr lang="de-DE" dirty="0"/>
              <a:t>single-stepping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E1F65-3388-AE94-9416-9EBF1DF8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24</a:t>
            </a:fld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E646A04-22C7-A00D-9AB3-55770EA1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SEV-SNP and ARM CCA</a:t>
            </a:r>
            <a:endParaRPr lang="en-GB" dirty="0"/>
          </a:p>
        </p:txBody>
      </p:sp>
      <p:pic>
        <p:nvPicPr>
          <p:cNvPr id="1026" name="Picture 2" descr="What Huh GIF">
            <a:extLst>
              <a:ext uri="{FF2B5EF4-FFF2-40B4-BE49-F238E27FC236}">
                <a16:creationId xmlns:a16="http://schemas.microsoft.com/office/drawing/2014/main" id="{DC1B92A3-4535-496B-64A8-DFA256A1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90210"/>
            <a:ext cx="6096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ADB81-04E2-D896-C8AF-D4F1E57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25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AB823-FA74-D94F-0936-959F6DCA26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39863"/>
            <a:ext cx="10515600" cy="2960687"/>
          </a:xfrm>
        </p:spPr>
        <p:txBody>
          <a:bodyPr/>
          <a:lstStyle/>
          <a:p>
            <a:r>
              <a:rPr lang="de-DE" dirty="0"/>
              <a:t>Applying AEX-Notify to CVMs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384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DB3DFB-FEED-5A61-21D1-C7E87A7B73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07EC55-F9C2-3DA4-66DA-F3F9E1A0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16E0947-6530-0387-82BB-55D7D64E10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CVM Requirements for AEX-Notify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EF8D45D-4C8D-D578-4B8F-7D301A7F3D8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917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72FD4F-7A19-008B-F4C4-443E962840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C5B14-34CE-3053-A913-B407117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729BE0-85DC-BC66-1D50-F49A09E140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Make VM ext. Interrupt Aware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269933-FC89-4041-A02E-CEAE91D9E9EE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Host / Hypervisor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04AC45-7407-9E44-74E4-0FABF7A06402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27DE6F-68EE-C010-67B7-DA89D0123BAD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FCBE0D-3227-164E-FF0A-6F07C04CF35C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038207-71CF-1242-3B18-7D7F34235E7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3EACF0-7555-A303-4217-14C21FEF7F9E}"/>
              </a:ext>
            </a:extLst>
          </p:cNvPr>
          <p:cNvGrpSpPr/>
          <p:nvPr/>
        </p:nvGrpSpPr>
        <p:grpSpPr>
          <a:xfrm>
            <a:off x="7391012" y="3203006"/>
            <a:ext cx="1851226" cy="2083836"/>
            <a:chOff x="7391012" y="3203006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5FBB9B1-87D7-2920-CAEF-4D61F4267DFE}"/>
                </a:ext>
              </a:extLst>
            </p:cNvPr>
            <p:cNvSpPr/>
            <p:nvPr/>
          </p:nvSpPr>
          <p:spPr bwMode="auto">
            <a:xfrm>
              <a:off x="7391012" y="3203006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96BFB62-95F3-1B49-AC53-AD64B56C3524}"/>
                </a:ext>
              </a:extLst>
            </p:cNvPr>
            <p:cNvSpPr/>
            <p:nvPr/>
          </p:nvSpPr>
          <p:spPr bwMode="auto">
            <a:xfrm>
              <a:off x="7592826" y="3685671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EF3EAA2-93B4-9525-D804-06CAEE96722B}"/>
                </a:ext>
              </a:extLst>
            </p:cNvPr>
            <p:cNvSpPr/>
            <p:nvPr/>
          </p:nvSpPr>
          <p:spPr bwMode="auto">
            <a:xfrm>
              <a:off x="7592824" y="412625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1D7DC66-90B7-60EC-4EA1-188EA66162A2}"/>
                </a:ext>
              </a:extLst>
            </p:cNvPr>
            <p:cNvSpPr/>
            <p:nvPr/>
          </p:nvSpPr>
          <p:spPr bwMode="auto">
            <a:xfrm>
              <a:off x="7592824" y="457751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9EF3C43-1436-93B3-26BF-843E126F4726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790676" y="3203006"/>
            <a:ext cx="3525949" cy="669398"/>
          </a:xfrm>
          <a:prstGeom prst="bentConnector4">
            <a:avLst>
              <a:gd name="adj1" fmla="val 36874"/>
              <a:gd name="adj2" fmla="val 2127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DCEFCDB5-2D54-9A9E-5293-2CD5F5C68A41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4790676" y="4244923"/>
            <a:ext cx="2600336" cy="6025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346690-6D9D-8258-1C23-906CFC3D0EB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889B88C-5FC6-5ADA-CC6E-B8E70EB03FB4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E1A173-66CD-AA35-2AED-715D7A0303B7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38399" y="2849879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6330A6-48F2-4F88-B02A-5DED1C2C5412}"/>
              </a:ext>
            </a:extLst>
          </p:cNvPr>
          <p:cNvGrpSpPr/>
          <p:nvPr/>
        </p:nvGrpSpPr>
        <p:grpSpPr>
          <a:xfrm>
            <a:off x="8512480" y="1271738"/>
            <a:ext cx="2482241" cy="2368303"/>
            <a:chOff x="8666478" y="1142166"/>
            <a:chExt cx="2518757" cy="25822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84D8E6-28D8-16EB-4D52-76AC4D4D4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6478" y="1976582"/>
              <a:ext cx="1323850" cy="174786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9B5690-7FD2-B2B3-26F7-B6DC3F2F76AE}"/>
                </a:ext>
              </a:extLst>
            </p:cNvPr>
            <p:cNvSpPr txBox="1"/>
            <p:nvPr/>
          </p:nvSpPr>
          <p:spPr bwMode="auto">
            <a:xfrm>
              <a:off x="9747414" y="2376444"/>
              <a:ext cx="1437821" cy="6463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DE" dirty="0"/>
                <a:t>APIC Timer Interrupt</a:t>
              </a:r>
            </a:p>
          </p:txBody>
        </p:sp>
        <p:pic>
          <p:nvPicPr>
            <p:cNvPr id="20" name="Graphic 19" descr="Devil face with solid fill with solid fill">
              <a:extLst>
                <a:ext uri="{FF2B5EF4-FFF2-40B4-BE49-F238E27FC236}">
                  <a16:creationId xmlns:a16="http://schemas.microsoft.com/office/drawing/2014/main" id="{A364A6A8-4490-3545-656A-373CC53F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47414" y="1142166"/>
              <a:ext cx="914400" cy="914400"/>
            </a:xfrm>
            <a:prstGeom prst="rect">
              <a:avLst/>
            </a:prstGeom>
          </p:spPr>
        </p:pic>
      </p:grp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01F1FB16-59E1-7BD3-702D-21F6FAA1280E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7693244" y="3625343"/>
            <a:ext cx="199254" cy="1039910"/>
          </a:xfrm>
          <a:prstGeom prst="bentConnector2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298F53-FAE5-B554-9E06-585F26466D29}"/>
              </a:ext>
            </a:extLst>
          </p:cNvPr>
          <p:cNvSpPr txBox="1"/>
          <p:nvPr/>
        </p:nvSpPr>
        <p:spPr bwMode="auto">
          <a:xfrm>
            <a:off x="4952010" y="5583495"/>
            <a:ext cx="368883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HW makes exit transparent for VM</a:t>
            </a:r>
          </a:p>
        </p:txBody>
      </p:sp>
    </p:spTree>
    <p:extLst>
      <p:ext uri="{BB962C8B-B14F-4D97-AF65-F5344CB8AC3E}">
        <p14:creationId xmlns:p14="http://schemas.microsoft.com/office/powerpoint/2010/main" val="333859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72FD4F-7A19-008B-F4C4-443E962840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C5B14-34CE-3053-A913-B407117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729BE0-85DC-BC66-1D50-F49A09E140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Make VM ext. Interrupt Aware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269933-FC89-4041-A02E-CEAE91D9E9EE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Host / Hypervisor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04AC45-7407-9E44-74E4-0FABF7A06402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27DE6F-68EE-C010-67B7-DA89D0123BAD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solidFill>
            <a:srgbClr val="00B05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FCBE0D-3227-164E-FF0A-6F07C04CF35C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038207-71CF-1242-3B18-7D7F34235E7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3EACF0-7555-A303-4217-14C21FEF7F9E}"/>
              </a:ext>
            </a:extLst>
          </p:cNvPr>
          <p:cNvGrpSpPr/>
          <p:nvPr/>
        </p:nvGrpSpPr>
        <p:grpSpPr>
          <a:xfrm>
            <a:off x="7391012" y="3203006"/>
            <a:ext cx="1851226" cy="2083836"/>
            <a:chOff x="7391012" y="3203006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5FBB9B1-87D7-2920-CAEF-4D61F4267DFE}"/>
                </a:ext>
              </a:extLst>
            </p:cNvPr>
            <p:cNvSpPr/>
            <p:nvPr/>
          </p:nvSpPr>
          <p:spPr bwMode="auto">
            <a:xfrm>
              <a:off x="7391012" y="3203006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96BFB62-95F3-1B49-AC53-AD64B56C3524}"/>
                </a:ext>
              </a:extLst>
            </p:cNvPr>
            <p:cNvSpPr/>
            <p:nvPr/>
          </p:nvSpPr>
          <p:spPr bwMode="auto">
            <a:xfrm>
              <a:off x="7592826" y="3685671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EF3EAA2-93B4-9525-D804-06CAEE96722B}"/>
                </a:ext>
              </a:extLst>
            </p:cNvPr>
            <p:cNvSpPr/>
            <p:nvPr/>
          </p:nvSpPr>
          <p:spPr bwMode="auto">
            <a:xfrm>
              <a:off x="7592824" y="412625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1D7DC66-90B7-60EC-4EA1-188EA66162A2}"/>
                </a:ext>
              </a:extLst>
            </p:cNvPr>
            <p:cNvSpPr/>
            <p:nvPr/>
          </p:nvSpPr>
          <p:spPr bwMode="auto">
            <a:xfrm>
              <a:off x="7592824" y="457751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9EF3C43-1436-93B3-26BF-843E126F4726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790676" y="3203006"/>
            <a:ext cx="3525949" cy="669398"/>
          </a:xfrm>
          <a:prstGeom prst="bentConnector4">
            <a:avLst>
              <a:gd name="adj1" fmla="val 36874"/>
              <a:gd name="adj2" fmla="val 212799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DCEFCDB5-2D54-9A9E-5293-2CD5F5C68A41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4790676" y="4244923"/>
            <a:ext cx="2600336" cy="6025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346690-6D9D-8258-1C23-906CFC3D0EB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889B88C-5FC6-5ADA-CC6E-B8E70EB03FB4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E1A173-66CD-AA35-2AED-715D7A0303B7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38399" y="2849879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6330A6-48F2-4F88-B02A-5DED1C2C5412}"/>
              </a:ext>
            </a:extLst>
          </p:cNvPr>
          <p:cNvGrpSpPr/>
          <p:nvPr/>
        </p:nvGrpSpPr>
        <p:grpSpPr>
          <a:xfrm>
            <a:off x="8512480" y="1271738"/>
            <a:ext cx="2482241" cy="2368303"/>
            <a:chOff x="8666478" y="1142166"/>
            <a:chExt cx="2518757" cy="25822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84D8E6-28D8-16EB-4D52-76AC4D4D4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6478" y="1976582"/>
              <a:ext cx="1323850" cy="174786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9B5690-7FD2-B2B3-26F7-B6DC3F2F76AE}"/>
                </a:ext>
              </a:extLst>
            </p:cNvPr>
            <p:cNvSpPr txBox="1"/>
            <p:nvPr/>
          </p:nvSpPr>
          <p:spPr bwMode="auto">
            <a:xfrm>
              <a:off x="9747414" y="2376444"/>
              <a:ext cx="1437821" cy="6463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DE" dirty="0"/>
                <a:t>APIC Timer Interrupt</a:t>
              </a:r>
            </a:p>
          </p:txBody>
        </p:sp>
        <p:pic>
          <p:nvPicPr>
            <p:cNvPr id="20" name="Graphic 19" descr="Devil face with solid fill with solid fill">
              <a:extLst>
                <a:ext uri="{FF2B5EF4-FFF2-40B4-BE49-F238E27FC236}">
                  <a16:creationId xmlns:a16="http://schemas.microsoft.com/office/drawing/2014/main" id="{A364A6A8-4490-3545-656A-373CC53F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47414" y="1142166"/>
              <a:ext cx="914400" cy="914400"/>
            </a:xfrm>
            <a:prstGeom prst="rect">
              <a:avLst/>
            </a:prstGeom>
          </p:spPr>
        </p:pic>
      </p:grp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01F1FB16-59E1-7BD3-702D-21F6FAA1280E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7693244" y="3625343"/>
            <a:ext cx="199254" cy="1039910"/>
          </a:xfrm>
          <a:prstGeom prst="bentConnector2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298F53-FAE5-B554-9E06-585F26466D29}"/>
              </a:ext>
            </a:extLst>
          </p:cNvPr>
          <p:cNvSpPr txBox="1"/>
          <p:nvPr/>
        </p:nvSpPr>
        <p:spPr bwMode="auto">
          <a:xfrm>
            <a:off x="4952010" y="5583495"/>
            <a:ext cx="368883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HW makes exit transparent for VM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89D4CDFE-F583-F8EB-1432-AB9C653E5298}"/>
              </a:ext>
            </a:extLst>
          </p:cNvPr>
          <p:cNvSpPr/>
          <p:nvPr/>
        </p:nvSpPr>
        <p:spPr>
          <a:xfrm>
            <a:off x="6333170" y="1342022"/>
            <a:ext cx="2595282" cy="959502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Hey you have been interrupted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27184A6-4048-6169-8822-390838C78462}"/>
              </a:ext>
            </a:extLst>
          </p:cNvPr>
          <p:cNvSpPr/>
          <p:nvPr/>
        </p:nvSpPr>
        <p:spPr>
          <a:xfrm>
            <a:off x="6246131" y="2252010"/>
            <a:ext cx="4840941" cy="371353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sz="2800" dirty="0"/>
              <a:t>Idea: </a:t>
            </a:r>
          </a:p>
          <a:p>
            <a:pPr marL="0" algn="ctr" defTabSz="914400" rtl="0"/>
            <a:r>
              <a:rPr lang="en-DE" sz="2800" dirty="0"/>
              <a:t>Reuse existing interrupt injection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5749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72FD4F-7A19-008B-F4C4-443E962840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C5B14-34CE-3053-A913-B407117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29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729BE0-85DC-BC66-1D50-F49A09E140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What About Benign Injections?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269933-FC89-4041-A02E-CEAE91D9E9EE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Host / Hypervisor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04AC45-7407-9E44-74E4-0FABF7A06402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27DE6F-68EE-C010-67B7-DA89D0123BAD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FCBE0D-3227-164E-FF0A-6F07C04CF35C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038207-71CF-1242-3B18-7D7F34235E7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FBB9B1-87D7-2920-CAEF-4D61F4267DFE}"/>
              </a:ext>
            </a:extLst>
          </p:cNvPr>
          <p:cNvSpPr/>
          <p:nvPr/>
        </p:nvSpPr>
        <p:spPr bwMode="auto">
          <a:xfrm>
            <a:off x="6898341" y="2579879"/>
            <a:ext cx="4074459" cy="3640721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VM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346690-6D9D-8258-1C23-906CFC3D0EB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889B88C-5FC6-5ADA-CC6E-B8E70EB03FB4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7F33B6-3FB1-56EB-93BE-8CBAD97DF77E}"/>
              </a:ext>
            </a:extLst>
          </p:cNvPr>
          <p:cNvSpPr/>
          <p:nvPr/>
        </p:nvSpPr>
        <p:spPr bwMode="auto">
          <a:xfrm>
            <a:off x="9272107" y="3467428"/>
            <a:ext cx="1563060" cy="1785061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“Victim” Code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F4955-6E79-1E65-454D-E0A7D1810D5C}"/>
              </a:ext>
            </a:extLst>
          </p:cNvPr>
          <p:cNvSpPr/>
          <p:nvPr/>
        </p:nvSpPr>
        <p:spPr bwMode="auto">
          <a:xfrm>
            <a:off x="7234878" y="3467428"/>
            <a:ext cx="1563060" cy="1785061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Interrupt Handlers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E51D2D-278A-A1F3-3128-06FFA811D52C}"/>
              </a:ext>
            </a:extLst>
          </p:cNvPr>
          <p:cNvCxnSpPr>
            <a:cxnSpLocks/>
          </p:cNvCxnSpPr>
          <p:nvPr/>
        </p:nvCxnSpPr>
        <p:spPr bwMode="auto">
          <a:xfrm>
            <a:off x="2397159" y="2851668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179777-1A3D-C540-1641-BB2626FC733E}"/>
              </a:ext>
            </a:extLst>
          </p:cNvPr>
          <p:cNvSpPr txBox="1"/>
          <p:nvPr/>
        </p:nvSpPr>
        <p:spPr bwMode="auto">
          <a:xfrm>
            <a:off x="10401265" y="2746154"/>
            <a:ext cx="1907108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/>
              <a:t>Current Execution State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28594638-2B02-4F42-B195-A76C236A5EE9}"/>
              </a:ext>
            </a:extLst>
          </p:cNvPr>
          <p:cNvSpPr/>
          <p:nvPr/>
        </p:nvSpPr>
        <p:spPr bwMode="auto">
          <a:xfrm>
            <a:off x="5066076" y="2802582"/>
            <a:ext cx="2595282" cy="959502"/>
          </a:xfrm>
          <a:prstGeom prst="wedgeEllipseCallou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de-DE" dirty="0"/>
              <a:t>Injected Interrupt</a:t>
            </a:r>
            <a:endParaRPr lang="en-DE" dirty="0"/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DCEFCDB5-2D54-9A9E-5293-2CD5F5C68A41}"/>
              </a:ext>
            </a:extLst>
          </p:cNvPr>
          <p:cNvCxnSpPr>
            <a:cxnSpLocks/>
            <a:endCxn id="11" idx="3"/>
          </p:cNvCxnSpPr>
          <p:nvPr/>
        </p:nvCxnSpPr>
        <p:spPr>
          <a:xfrm rot="10800000" flipV="1">
            <a:off x="4790676" y="3885075"/>
            <a:ext cx="5494216" cy="962439"/>
          </a:xfrm>
          <a:prstGeom prst="bentConnector3">
            <a:avLst>
              <a:gd name="adj1" fmla="val 13532"/>
            </a:avLst>
          </a:prstGeom>
          <a:ln w="635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9761FB5-C357-3742-E4CD-A7942334DBA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0228" y="3991433"/>
            <a:ext cx="2946663" cy="31941"/>
          </a:xfrm>
          <a:prstGeom prst="bentConnector3">
            <a:avLst>
              <a:gd name="adj1" fmla="val 49270"/>
            </a:avLst>
          </a:prstGeom>
          <a:ln w="635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A20736E-E827-03C9-84E3-5E798ED4D141}"/>
              </a:ext>
            </a:extLst>
          </p:cNvPr>
          <p:cNvGrpSpPr/>
          <p:nvPr/>
        </p:nvGrpSpPr>
        <p:grpSpPr>
          <a:xfrm>
            <a:off x="7737339" y="3549635"/>
            <a:ext cx="2431181" cy="581655"/>
            <a:chOff x="7737339" y="3549635"/>
            <a:chExt cx="2431181" cy="581655"/>
          </a:xfrm>
        </p:grpSpPr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632BFABA-7CDC-D375-7D26-28537E77EAA0}"/>
                </a:ext>
              </a:extLst>
            </p:cNvPr>
            <p:cNvCxnSpPr>
              <a:cxnSpLocks/>
              <a:stCxn id="37" idx="3"/>
            </p:cNvCxnSpPr>
            <p:nvPr/>
          </p:nvCxnSpPr>
          <p:spPr bwMode="auto">
            <a:xfrm flipV="1">
              <a:off x="8318994" y="3683706"/>
              <a:ext cx="1849526" cy="156757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Graphic 36" descr="Gears with solid fill">
              <a:extLst>
                <a:ext uri="{FF2B5EF4-FFF2-40B4-BE49-F238E27FC236}">
                  <a16:creationId xmlns:a16="http://schemas.microsoft.com/office/drawing/2014/main" id="{7D4D2F73-B557-AEC5-CBD2-CC14F0CDE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37339" y="3549635"/>
              <a:ext cx="581655" cy="581655"/>
            </a:xfrm>
            <a:prstGeom prst="rect">
              <a:avLst/>
            </a:prstGeom>
          </p:spPr>
        </p:pic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E1A173-66CD-AA35-2AED-715D7A0303B7}"/>
              </a:ext>
            </a:extLst>
          </p:cNvPr>
          <p:cNvCxnSpPr>
            <a:cxnSpLocks/>
          </p:cNvCxnSpPr>
          <p:nvPr/>
        </p:nvCxnSpPr>
        <p:spPr bwMode="auto">
          <a:xfrm>
            <a:off x="10284892" y="2940811"/>
            <a:ext cx="0" cy="931593"/>
          </a:xfrm>
          <a:prstGeom prst="straightConnector1">
            <a:avLst/>
          </a:prstGeom>
          <a:ln w="635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3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 </a:t>
            </a:r>
            <a:r>
              <a:rPr lang="de-DE" dirty="0" err="1"/>
              <a:t>Attacks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de-DE" dirty="0"/>
              <a:t>Idea, Attacks on SGX, Attacks on SEV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ADB81-04E2-D896-C8AF-D4F1E57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30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AB823-FA74-D94F-0936-959F6DCA26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39863"/>
            <a:ext cx="10515600" cy="2960687"/>
          </a:xfrm>
        </p:spPr>
        <p:txBody>
          <a:bodyPr/>
          <a:lstStyle/>
          <a:p>
            <a:r>
              <a:rPr lang="de-DE" dirty="0"/>
              <a:t>Generic Application Level Countermeaures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885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B08C3-D4C8-47C4-28B0-BBE21CA0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2765B7-552E-DA75-0A88-89B1E109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OBELIX: Generic App Level Countermeasure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0B5C69-91E2-6961-CB6D-D6860B31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1306" y="1793533"/>
            <a:ext cx="5200087" cy="385191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644A674-4DE8-55AD-7032-F61404884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342993"/>
            <a:ext cx="2677084" cy="430245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CCB1B4F-8004-8836-202A-CB4FA857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9062" y="192374"/>
            <a:ext cx="2334737" cy="61421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22C434-4D13-79B6-E3CF-0547CC2C775A}"/>
              </a:ext>
            </a:extLst>
          </p:cNvPr>
          <p:cNvSpPr txBox="1"/>
          <p:nvPr/>
        </p:nvSpPr>
        <p:spPr bwMode="auto">
          <a:xfrm>
            <a:off x="2903671" y="6149863"/>
            <a:ext cx="6853158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b="0" i="0" u="none" strike="noStrike" baseline="0" dirty="0">
                <a:latin typeface="NimbusRomNo9L-Medi"/>
              </a:rPr>
              <a:t>OBELIX, S&amp;P 2024, J. Wichelmann, A. Rabich, A. Pätschke, T. Eisenbarth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5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8B12B8-D926-39C2-2186-E1EF506C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475" y="290210"/>
            <a:ext cx="9061525" cy="900000"/>
          </a:xfrm>
        </p:spPr>
        <p:txBody>
          <a:bodyPr>
            <a:normAutofit fontScale="90000"/>
          </a:bodyPr>
          <a:lstStyle/>
          <a:p>
            <a:r>
              <a:rPr lang="de-DE" dirty="0"/>
              <a:t>OBELIX: Generic App Level Countermeasure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5A24B9-A7B1-F0ED-3359-F9114E548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5836" y="1402911"/>
            <a:ext cx="6900327" cy="45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6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E110F-4E1F-0DB6-1F27-DAE69417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F5EB33-DB7B-8420-B408-92856F1F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658" y="176067"/>
            <a:ext cx="9032342" cy="900000"/>
          </a:xfrm>
        </p:spPr>
        <p:txBody>
          <a:bodyPr>
            <a:normAutofit fontScale="90000"/>
          </a:bodyPr>
          <a:lstStyle/>
          <a:p>
            <a:r>
              <a:rPr lang="de-DE" dirty="0"/>
              <a:t>OBELIX: Generic App Level Countermeasure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7DC0C1-5DB2-A876-CD12-BB117EE35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8F2EEF-14C5-3FB1-1BAD-E154D554E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Generic</a:t>
            </a:r>
          </a:p>
          <a:p>
            <a:r>
              <a:rPr lang="de-DE" dirty="0"/>
              <a:t>Eliminates</a:t>
            </a:r>
          </a:p>
          <a:p>
            <a:pPr lvl="1"/>
            <a:r>
              <a:rPr lang="de-DE" dirty="0"/>
              <a:t>Cache attacks</a:t>
            </a:r>
          </a:p>
          <a:p>
            <a:pPr lvl="1"/>
            <a:r>
              <a:rPr lang="de-DE" dirty="0"/>
              <a:t>Single-Stepping</a:t>
            </a:r>
          </a:p>
          <a:p>
            <a:pPr lvl="1"/>
            <a:r>
              <a:rPr lang="de-DE" dirty="0"/>
              <a:t>Ciphertext-Side channels</a:t>
            </a:r>
          </a:p>
          <a:p>
            <a:pPr lvl="1"/>
            <a:r>
              <a:rPr lang="de-DE" dirty="0"/>
              <a:t>Instruction latency attacks</a:t>
            </a:r>
          </a:p>
          <a:p>
            <a:pPr lvl="1"/>
            <a:r>
              <a:rPr lang="de-DE" dirty="0"/>
              <a:t>...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D9C6-A4E9-F449-5C73-099D10ABA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Con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ED7D12-7820-A2C0-E3A5-8EF1D2D3B2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High overhead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03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ADB81-04E2-D896-C8AF-D4F1E575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34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AB823-FA74-D94F-0936-959F6DCA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793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8FCA3-C4B0-B91B-9C4B-FA0B3B15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714D-DDB7-45CB-BE16-61ED5C82E9BD}" type="slidenum">
              <a:rPr lang="de-DE" smtClean="0"/>
              <a:t>35</a:t>
            </a:fld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652DFF-D80E-A002-3487-50C97D42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Summary</a:t>
            </a:r>
            <a:endParaRPr lang="en-GB" dirty="0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0364D659-B00E-6671-8C99-F4D4D047C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66203"/>
              </p:ext>
            </p:extLst>
          </p:nvPr>
        </p:nvGraphicFramePr>
        <p:xfrm>
          <a:off x="838200" y="1412341"/>
          <a:ext cx="10515600" cy="463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1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A11199D-9CB5-2921-10C0-573E56E1E34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C5135A-DF2F-7920-1AA0-C3564E3D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EECC11-241E-7E72-8C6A-0D9940209C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Idea</a:t>
            </a:r>
            <a:endParaRPr lang="de-D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3D000-C286-3103-9C6F-2F86C1AD371F}"/>
              </a:ext>
            </a:extLst>
          </p:cNvPr>
          <p:cNvGrpSpPr/>
          <p:nvPr/>
        </p:nvGrpSpPr>
        <p:grpSpPr>
          <a:xfrm>
            <a:off x="295645" y="857249"/>
            <a:ext cx="2911323" cy="5077639"/>
            <a:chOff x="295645" y="857249"/>
            <a:chExt cx="2911323" cy="50776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82B91-5215-A0C5-5D29-0BA903C38360}"/>
                </a:ext>
              </a:extLst>
            </p:cNvPr>
            <p:cNvSpPr txBox="1"/>
            <p:nvPr/>
          </p:nvSpPr>
          <p:spPr bwMode="auto">
            <a:xfrm>
              <a:off x="295645" y="5565556"/>
              <a:ext cx="2911323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algn="ctr" defTabSz="914400" rtl="0"/>
              <a:r>
                <a:rPr lang="de-DE" dirty="0"/>
                <a:t>normal</a:t>
              </a:r>
              <a:endParaRPr lang="en-DE" dirty="0"/>
            </a:p>
          </p:txBody>
        </p:sp>
        <p:pic>
          <p:nvPicPr>
            <p:cNvPr id="9" name="Picture 8" descr="A colorful pinwheel on a stick&#10;&#10;Description automatically generated">
              <a:extLst>
                <a:ext uri="{FF2B5EF4-FFF2-40B4-BE49-F238E27FC236}">
                  <a16:creationId xmlns:a16="http://schemas.microsoft.com/office/drawing/2014/main" id="{DEC3D455-0C8A-1E40-27CA-C542848D2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76" y="857249"/>
              <a:ext cx="2734446" cy="4320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0B2D01-C9B9-C4A6-15D7-1028D204EFA7}"/>
              </a:ext>
            </a:extLst>
          </p:cNvPr>
          <p:cNvGrpSpPr/>
          <p:nvPr/>
        </p:nvGrpSpPr>
        <p:grpSpPr>
          <a:xfrm>
            <a:off x="4273358" y="857249"/>
            <a:ext cx="2999558" cy="5078011"/>
            <a:chOff x="4273358" y="857249"/>
            <a:chExt cx="2999558" cy="50780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4123BB-32A5-ACD6-0B0D-5A5736BF9698}"/>
                </a:ext>
              </a:extLst>
            </p:cNvPr>
            <p:cNvSpPr txBox="1"/>
            <p:nvPr/>
          </p:nvSpPr>
          <p:spPr bwMode="auto">
            <a:xfrm>
              <a:off x="4360516" y="5565928"/>
              <a:ext cx="2912400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algn="ctr" defTabSz="914400" rtl="0"/>
              <a:r>
                <a:rPr lang="de-DE" dirty="0" err="1"/>
                <a:t>frequently</a:t>
              </a:r>
              <a:r>
                <a:rPr lang="de-DE" dirty="0"/>
                <a:t> </a:t>
              </a:r>
              <a:r>
                <a:rPr lang="de-DE" dirty="0" err="1"/>
                <a:t>interrupted</a:t>
              </a:r>
              <a:endParaRPr lang="en-DE" dirty="0"/>
            </a:p>
          </p:txBody>
        </p:sp>
        <p:pic>
          <p:nvPicPr>
            <p:cNvPr id="14" name="Picture 13" descr="A close-up of a pinwheel&#10;&#10;Description automatically generated">
              <a:extLst>
                <a:ext uri="{FF2B5EF4-FFF2-40B4-BE49-F238E27FC236}">
                  <a16:creationId xmlns:a16="http://schemas.microsoft.com/office/drawing/2014/main" id="{40591AFA-7C51-7590-76FC-82A95029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358" y="857249"/>
              <a:ext cx="2798037" cy="4320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0AD96F-0154-2D8C-FE0D-02AFB76CCE02}"/>
              </a:ext>
            </a:extLst>
          </p:cNvPr>
          <p:cNvGrpSpPr/>
          <p:nvPr/>
        </p:nvGrpSpPr>
        <p:grpSpPr>
          <a:xfrm>
            <a:off x="8251070" y="786087"/>
            <a:ext cx="2911321" cy="5146492"/>
            <a:chOff x="8251070" y="786087"/>
            <a:chExt cx="2911321" cy="51464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97F25A-5068-5636-133B-4ECF541E7EE1}"/>
                </a:ext>
              </a:extLst>
            </p:cNvPr>
            <p:cNvSpPr txBox="1"/>
            <p:nvPr/>
          </p:nvSpPr>
          <p:spPr bwMode="auto">
            <a:xfrm>
              <a:off x="8251070" y="5563247"/>
              <a:ext cx="2911321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algn="ctr" defTabSz="914400" rtl="0"/>
              <a:r>
                <a:rPr lang="en-DE" dirty="0"/>
                <a:t>single-stepped</a:t>
              </a:r>
            </a:p>
          </p:txBody>
        </p:sp>
        <p:pic>
          <p:nvPicPr>
            <p:cNvPr id="22" name="Picture 21" descr="A colorful pinwheel on a stick&#10;&#10;Description automatically generated">
              <a:extLst>
                <a:ext uri="{FF2B5EF4-FFF2-40B4-BE49-F238E27FC236}">
                  <a16:creationId xmlns:a16="http://schemas.microsoft.com/office/drawing/2014/main" id="{D437A8F7-DC20-0488-3B19-D7397284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553" y="786087"/>
              <a:ext cx="2562353" cy="432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AC7069-1A5A-2CD7-7A29-90C16C4B9BAB}"/>
              </a:ext>
            </a:extLst>
          </p:cNvPr>
          <p:cNvSpPr txBox="1"/>
          <p:nvPr/>
        </p:nvSpPr>
        <p:spPr bwMode="auto">
          <a:xfrm>
            <a:off x="9799920" y="6437825"/>
            <a:ext cx="2375971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  <a:effectLst/>
                <a:latin typeface="CMSSI8"/>
              </a:rPr>
              <a:t>CC-BY-SA Nevit Dilmen </a:t>
            </a:r>
            <a:endParaRPr lang="en-GB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E5295-CC76-0F97-C67E-AA81E643C8EF}"/>
              </a:ext>
            </a:extLst>
          </p:cNvPr>
          <p:cNvSpPr txBox="1"/>
          <p:nvPr/>
        </p:nvSpPr>
        <p:spPr bwMode="auto">
          <a:xfrm>
            <a:off x="7579224" y="6437825"/>
            <a:ext cx="2127505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CC-BY Jo van Bulck</a:t>
            </a:r>
          </a:p>
        </p:txBody>
      </p:sp>
    </p:spTree>
    <p:extLst>
      <p:ext uri="{BB962C8B-B14F-4D97-AF65-F5344CB8AC3E}">
        <p14:creationId xmlns:p14="http://schemas.microsoft.com/office/powerpoint/2010/main" val="30549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372125B-1020-99D4-B468-82E4D72B1FC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33625-98A8-1813-B87C-8E26D45B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DCDE49-B055-1949-B8B5-7CB449698B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Attack</a:t>
            </a:r>
            <a:r>
              <a:rPr lang="de-DE" dirty="0"/>
              <a:t> Avenues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D6E8D8-A60E-E8D2-8C2F-911376D37F61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 descr="A diagram of a horse race&#10;&#10;Description automatically generated with medium confidence">
            <a:extLst>
              <a:ext uri="{FF2B5EF4-FFF2-40B4-BE49-F238E27FC236}">
                <a16:creationId xmlns:a16="http://schemas.microsoft.com/office/drawing/2014/main" id="{4C6FCEED-5ECA-8EA1-2422-74FA8C335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455838"/>
            <a:ext cx="9232129" cy="4533481"/>
          </a:xfrm>
          <a:prstGeom prst="rect">
            <a:avLst/>
          </a:prstGeom>
        </p:spPr>
      </p:pic>
      <p:pic>
        <p:nvPicPr>
          <p:cNvPr id="2" name="Picture 1" descr="A qr code with a cat&#10;&#10;Description automatically generated">
            <a:extLst>
              <a:ext uri="{FF2B5EF4-FFF2-40B4-BE49-F238E27FC236}">
                <a16:creationId xmlns:a16="http://schemas.microsoft.com/office/drawing/2014/main" id="{F21DB2EB-A061-01B8-A59D-136DCB5B7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3995" y="4410247"/>
            <a:ext cx="1209739" cy="1209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F4519-8927-2B00-B7C8-5D9B812067A4}"/>
              </a:ext>
            </a:extLst>
          </p:cNvPr>
          <p:cNvSpPr txBox="1"/>
          <p:nvPr/>
        </p:nvSpPr>
        <p:spPr bwMode="auto">
          <a:xfrm>
            <a:off x="10733994" y="5619987"/>
            <a:ext cx="1209739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 defTabSz="914400" rtl="0"/>
            <a:r>
              <a:rPr lang="en-DE" dirty="0"/>
              <a:t>SGX-Step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E94DB-F627-2F4F-3575-4DE74B221E39}"/>
              </a:ext>
            </a:extLst>
          </p:cNvPr>
          <p:cNvSpPr txBox="1"/>
          <p:nvPr/>
        </p:nvSpPr>
        <p:spPr bwMode="auto">
          <a:xfrm>
            <a:off x="1280159" y="6035935"/>
            <a:ext cx="2127505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algn="l" defTabSz="914400" rtl="0"/>
            <a:r>
              <a:rPr lang="en-DE" dirty="0"/>
              <a:t>CC-BY Jo van Bulck</a:t>
            </a:r>
          </a:p>
        </p:txBody>
      </p:sp>
    </p:spTree>
    <p:extLst>
      <p:ext uri="{BB962C8B-B14F-4D97-AF65-F5344CB8AC3E}">
        <p14:creationId xmlns:p14="http://schemas.microsoft.com/office/powerpoint/2010/main" val="114352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5AE8C1-79D8-F553-8D6C-594CCE35F60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9DF9EF-57E7-CD18-AA4F-7C183A0F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C33885-4250-771B-72D6-016E9095A55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Can SEV-SNP be </a:t>
            </a:r>
            <a:br>
              <a:rPr lang="de-DE" dirty="0"/>
            </a:br>
            <a:r>
              <a:rPr lang="de-DE" dirty="0"/>
              <a:t>Single-Stepped?</a:t>
            </a:r>
          </a:p>
        </p:txBody>
      </p:sp>
    </p:spTree>
    <p:extLst>
      <p:ext uri="{BB962C8B-B14F-4D97-AF65-F5344CB8AC3E}">
        <p14:creationId xmlns:p14="http://schemas.microsoft.com/office/powerpoint/2010/main" val="32225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355398-13FC-DA67-164B-0F4F062C85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57E1B-184E-066F-9B3D-18E57AA7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181696-B761-9150-A5D5-1F58F60E18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Mechanism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87406F-27FD-490D-32A0-5C5BA6F782F3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F12707-AAAE-45D1-DD39-BE16A1527FD3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Host / Hypervisor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7DCEE6-3511-BB79-181E-9D7FE4C36D71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50BC51-0DBF-2FAB-02D1-CF3581BD80B4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AE917C-9B34-8ED0-DD51-1BDFEDB0CF0C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69EDDD-14D2-4A67-AA0E-EF74015F2470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D96706-D073-1161-DB81-6A70770A34DE}"/>
              </a:ext>
            </a:extLst>
          </p:cNvPr>
          <p:cNvGrpSpPr/>
          <p:nvPr/>
        </p:nvGrpSpPr>
        <p:grpSpPr>
          <a:xfrm>
            <a:off x="7391012" y="3203006"/>
            <a:ext cx="1851226" cy="2083836"/>
            <a:chOff x="7391012" y="3203006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D8DDABF-3501-61BC-E29E-B6577B2B187C}"/>
                </a:ext>
              </a:extLst>
            </p:cNvPr>
            <p:cNvSpPr/>
            <p:nvPr/>
          </p:nvSpPr>
          <p:spPr bwMode="auto">
            <a:xfrm>
              <a:off x="7391012" y="3203006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737B5B8-42BF-6882-0EE4-497301D9B42C}"/>
                </a:ext>
              </a:extLst>
            </p:cNvPr>
            <p:cNvSpPr/>
            <p:nvPr/>
          </p:nvSpPr>
          <p:spPr bwMode="auto">
            <a:xfrm>
              <a:off x="7592826" y="3685671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515E1D3-0B61-7A3A-E6A1-7162E8C0CF10}"/>
                </a:ext>
              </a:extLst>
            </p:cNvPr>
            <p:cNvSpPr/>
            <p:nvPr/>
          </p:nvSpPr>
          <p:spPr bwMode="auto">
            <a:xfrm>
              <a:off x="7592824" y="412625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3D78854-7864-4502-E324-13EFF737A133}"/>
                </a:ext>
              </a:extLst>
            </p:cNvPr>
            <p:cNvSpPr/>
            <p:nvPr/>
          </p:nvSpPr>
          <p:spPr bwMode="auto">
            <a:xfrm>
              <a:off x="7592824" y="457751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D87E63E-CAA4-97E0-0E2A-0EEEF457292C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790676" y="3203006"/>
            <a:ext cx="3525949" cy="669398"/>
          </a:xfrm>
          <a:prstGeom prst="bentConnector4">
            <a:avLst>
              <a:gd name="adj1" fmla="val 36874"/>
              <a:gd name="adj2" fmla="val 2127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802024EB-4ADF-7BF4-91F8-5FFDF0A9F4DA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4790676" y="4244923"/>
            <a:ext cx="2600336" cy="60259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9A5AA4-4B06-12E4-1DED-4D3276A498E2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D33B22B4-6E73-20A0-F760-07E46C7212A9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F534518-B67C-2048-D363-97EE123F2D01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38399" y="2849879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Magnifying glass with solid fill">
            <a:extLst>
              <a:ext uri="{FF2B5EF4-FFF2-40B4-BE49-F238E27FC236}">
                <a16:creationId xmlns:a16="http://schemas.microsoft.com/office/drawing/2014/main" id="{A5FCC585-6C1A-F0F8-E327-4EC627C9C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8356" y="3523867"/>
            <a:ext cx="1762975" cy="176297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8FC5308-B03E-FF43-30A8-612D6860CF1C}"/>
              </a:ext>
            </a:extLst>
          </p:cNvPr>
          <p:cNvSpPr txBox="1"/>
          <p:nvPr/>
        </p:nvSpPr>
        <p:spPr bwMode="auto">
          <a:xfrm>
            <a:off x="9337964" y="3831852"/>
            <a:ext cx="2780145" cy="17543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/>
            <a:r>
              <a:rPr lang="en-DE" dirty="0"/>
              <a:t>When do we exit?</a:t>
            </a:r>
          </a:p>
          <a:p>
            <a:pPr marL="0" algn="l" defTabSz="914400" rtl="0"/>
            <a:endParaRPr lang="en-DE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DE" dirty="0"/>
              <a:t>Intercepted Instruction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DE" dirty="0"/>
              <a:t>Page Fault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DE" dirty="0"/>
              <a:t>External Interrupt</a:t>
            </a:r>
          </a:p>
          <a:p>
            <a:pPr marL="0" algn="l" defTabSz="914400" rtl="0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782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72FD4F-7A19-008B-F4C4-443E962840E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C5B14-34CE-3053-A913-B407117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729BE0-85DC-BC66-1D50-F49A09E140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</a:t>
            </a:r>
            <a:r>
              <a:rPr lang="de-DE" dirty="0" err="1"/>
              <a:t>Mechanism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3BB4B3-55D5-659B-4C2E-9A7F20C18FAB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269933-FC89-4041-A02E-CEAE91D9E9EE}"/>
              </a:ext>
            </a:extLst>
          </p:cNvPr>
          <p:cNvSpPr/>
          <p:nvPr/>
        </p:nvSpPr>
        <p:spPr>
          <a:xfrm>
            <a:off x="2854036" y="1735764"/>
            <a:ext cx="2863273" cy="3551078"/>
          </a:xfrm>
          <a:prstGeom prst="roundRect">
            <a:avLst/>
          </a:prstGeom>
          <a:noFill/>
          <a:ln w="63500"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algn="ctr" defTabSz="914400" rtl="0"/>
            <a:r>
              <a:rPr lang="en-DE" sz="2000" dirty="0">
                <a:solidFill>
                  <a:schemeClr val="tx1"/>
                </a:solidFill>
              </a:rPr>
              <a:t>Host / Hypervisor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04AC45-7407-9E44-74E4-0FABF7A06402}"/>
              </a:ext>
            </a:extLst>
          </p:cNvPr>
          <p:cNvSpPr/>
          <p:nvPr/>
        </p:nvSpPr>
        <p:spPr>
          <a:xfrm>
            <a:off x="3710676" y="2579879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27DE6F-68EE-C010-67B7-DA89D0123BAD}"/>
              </a:ext>
            </a:extLst>
          </p:cNvPr>
          <p:cNvSpPr/>
          <p:nvPr/>
        </p:nvSpPr>
        <p:spPr bwMode="auto">
          <a:xfrm>
            <a:off x="3710676" y="3602404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2FCBE0D-3227-164E-FF0A-6F07C04CF35C}"/>
              </a:ext>
            </a:extLst>
          </p:cNvPr>
          <p:cNvSpPr/>
          <p:nvPr/>
        </p:nvSpPr>
        <p:spPr bwMode="auto">
          <a:xfrm>
            <a:off x="3710676" y="4577515"/>
            <a:ext cx="1080000" cy="540000"/>
          </a:xfrm>
          <a:prstGeom prst="roundRect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GB" dirty="0"/>
              <a:t>H</a:t>
            </a:r>
            <a:r>
              <a:rPr lang="en-DE" dirty="0"/>
              <a:t>andle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038207-71CF-1242-3B18-7D7F34235E7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50676" y="3119879"/>
            <a:ext cx="0" cy="482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3EACF0-7555-A303-4217-14C21FEF7F9E}"/>
              </a:ext>
            </a:extLst>
          </p:cNvPr>
          <p:cNvGrpSpPr/>
          <p:nvPr/>
        </p:nvGrpSpPr>
        <p:grpSpPr>
          <a:xfrm>
            <a:off x="7391012" y="3203006"/>
            <a:ext cx="1851226" cy="2083836"/>
            <a:chOff x="7391012" y="3203006"/>
            <a:chExt cx="1851226" cy="2083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5FBB9B1-87D7-2920-CAEF-4D61F4267DFE}"/>
                </a:ext>
              </a:extLst>
            </p:cNvPr>
            <p:cNvSpPr/>
            <p:nvPr/>
          </p:nvSpPr>
          <p:spPr bwMode="auto">
            <a:xfrm>
              <a:off x="7391012" y="3203006"/>
              <a:ext cx="1851226" cy="2083836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algn="ctr" defTabSz="914400" rtl="0"/>
              <a:r>
                <a:rPr lang="en-DE" sz="2000" dirty="0">
                  <a:solidFill>
                    <a:schemeClr val="tx1"/>
                  </a:solidFill>
                </a:rPr>
                <a:t>VM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96BFB62-95F3-1B49-AC53-AD64B56C3524}"/>
                </a:ext>
              </a:extLst>
            </p:cNvPr>
            <p:cNvSpPr/>
            <p:nvPr/>
          </p:nvSpPr>
          <p:spPr bwMode="auto">
            <a:xfrm>
              <a:off x="7592826" y="3685671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1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EF3EAA2-93B4-9525-D804-06CAEE96722B}"/>
                </a:ext>
              </a:extLst>
            </p:cNvPr>
            <p:cNvSpPr/>
            <p:nvPr/>
          </p:nvSpPr>
          <p:spPr bwMode="auto">
            <a:xfrm>
              <a:off x="7592824" y="4126256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1D7DC66-90B7-60EC-4EA1-188EA66162A2}"/>
                </a:ext>
              </a:extLst>
            </p:cNvPr>
            <p:cNvSpPr/>
            <p:nvPr/>
          </p:nvSpPr>
          <p:spPr bwMode="auto">
            <a:xfrm>
              <a:off x="7592824" y="4577515"/>
              <a:ext cx="1440000" cy="360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/>
              <a:r>
                <a:rPr lang="en-DE" dirty="0"/>
                <a:t>Instr 3</a:t>
              </a:r>
            </a:p>
          </p:txBody>
        </p:sp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9EF3C43-1436-93B3-26BF-843E126F4726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790676" y="3203006"/>
            <a:ext cx="3525949" cy="669398"/>
          </a:xfrm>
          <a:prstGeom prst="bentConnector4">
            <a:avLst>
              <a:gd name="adj1" fmla="val 36874"/>
              <a:gd name="adj2" fmla="val 2127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DCEFCDB5-2D54-9A9E-5293-2CD5F5C68A41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4790676" y="4244923"/>
            <a:ext cx="2600336" cy="60259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346690-6D9D-8258-1C23-906CFC3D0EB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250676" y="4142404"/>
            <a:ext cx="0" cy="435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889B88C-5FC6-5ADA-CC6E-B8E70EB03FB4}"/>
              </a:ext>
            </a:extLst>
          </p:cNvPr>
          <p:cNvCxnSpPr>
            <a:stCxn id="11" idx="1"/>
            <a:endCxn id="9" idx="1"/>
          </p:cNvCxnSpPr>
          <p:nvPr/>
        </p:nvCxnSpPr>
        <p:spPr>
          <a:xfrm rot="10800000">
            <a:off x="3710676" y="3872405"/>
            <a:ext cx="12700" cy="975111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E1A173-66CD-AA35-2AED-715D7A0303B7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38399" y="2849879"/>
            <a:ext cx="127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6330A6-48F2-4F88-B02A-5DED1C2C5412}"/>
              </a:ext>
            </a:extLst>
          </p:cNvPr>
          <p:cNvGrpSpPr/>
          <p:nvPr/>
        </p:nvGrpSpPr>
        <p:grpSpPr>
          <a:xfrm>
            <a:off x="8856624" y="929025"/>
            <a:ext cx="2518757" cy="2582278"/>
            <a:chOff x="8666478" y="1142166"/>
            <a:chExt cx="2518757" cy="25822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84D8E6-28D8-16EB-4D52-76AC4D4D4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6478" y="1976582"/>
              <a:ext cx="1323850" cy="174786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9B5690-7FD2-B2B3-26F7-B6DC3F2F76AE}"/>
                </a:ext>
              </a:extLst>
            </p:cNvPr>
            <p:cNvSpPr txBox="1"/>
            <p:nvPr/>
          </p:nvSpPr>
          <p:spPr bwMode="auto">
            <a:xfrm>
              <a:off x="9747414" y="2376444"/>
              <a:ext cx="1437821" cy="64633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DE" dirty="0"/>
                <a:t>APIC </a:t>
              </a:r>
              <a:r>
                <a:rPr lang="de-DE" dirty="0"/>
                <a:t>T</a:t>
              </a:r>
              <a:r>
                <a:rPr lang="en-DE" dirty="0"/>
                <a:t>imer </a:t>
              </a:r>
              <a:r>
                <a:rPr lang="de-DE" dirty="0"/>
                <a:t>i</a:t>
              </a:r>
              <a:r>
                <a:rPr lang="en-DE" dirty="0"/>
                <a:t>nterrupt</a:t>
              </a:r>
            </a:p>
          </p:txBody>
        </p:sp>
        <p:pic>
          <p:nvPicPr>
            <p:cNvPr id="20" name="Graphic 19" descr="Devil face with solid fill with solid fill">
              <a:extLst>
                <a:ext uri="{FF2B5EF4-FFF2-40B4-BE49-F238E27FC236}">
                  <a16:creationId xmlns:a16="http://schemas.microsoft.com/office/drawing/2014/main" id="{A364A6A8-4490-3545-656A-373CC53F9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47414" y="114216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428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602D44C-82BD-3F5E-9D32-F4809E8924D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ECE36F-5669-2D49-3714-00847A7C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0714D-DDB7-45CB-BE16-61ED5C82E9BD}" type="slidenum">
              <a:rPr lang="de-DE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8587354-540A-FB1A-5646-73889F2AB9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06968" y="407249"/>
            <a:ext cx="8131897" cy="900000"/>
          </a:xfrm>
        </p:spPr>
        <p:txBody>
          <a:bodyPr/>
          <a:lstStyle/>
          <a:p>
            <a:pPr algn="l" defTabSz="914400" rtl="0">
              <a:lnSpc>
                <a:spcPct val="90000"/>
              </a:lnSpc>
              <a:spcBef>
                <a:spcPts val="0"/>
              </a:spcBef>
              <a:buNone/>
              <a:tabLst>
                <a:tab pos="449263" algn="l"/>
                <a:tab pos="630238" algn="l"/>
              </a:tabLst>
              <a:defRPr/>
            </a:pPr>
            <a:r>
              <a:rPr lang="de-DE" dirty="0"/>
              <a:t>Single-</a:t>
            </a:r>
            <a:r>
              <a:rPr lang="de-DE" dirty="0" err="1"/>
              <a:t>Stepping</a:t>
            </a:r>
            <a:r>
              <a:rPr lang="de-DE" dirty="0"/>
              <a:t>: Root </a:t>
            </a:r>
            <a:r>
              <a:rPr lang="de-DE" dirty="0" err="1"/>
              <a:t>Cause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DCE3046-CB22-27F0-91D5-175C5A508601}"/>
              </a:ext>
            </a:extLst>
          </p:cNvPr>
          <p:cNvSpPr txBox="1"/>
          <p:nvPr/>
        </p:nvSpPr>
        <p:spPr bwMode="auto">
          <a:xfrm>
            <a:off x="1" y="-282876"/>
            <a:ext cx="6096000" cy="2616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6">
                    <a:lumMod val="75000"/>
                  </a:schemeClr>
                </a:solidFill>
              </a:rPr>
              <a:t>Inhaltsfolie mit 2 Spalten und Unterüberschriften</a:t>
            </a: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446EC7-4617-64E6-8EB3-913F09AEB28E}"/>
              </a:ext>
            </a:extLst>
          </p:cNvPr>
          <p:cNvSpPr/>
          <p:nvPr/>
        </p:nvSpPr>
        <p:spPr bwMode="auto">
          <a:xfrm>
            <a:off x="4769108" y="3593780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6AE3022-F075-32CD-24C5-7E125CA70E13}"/>
              </a:ext>
            </a:extLst>
          </p:cNvPr>
          <p:cNvSpPr/>
          <p:nvPr/>
        </p:nvSpPr>
        <p:spPr bwMode="auto">
          <a:xfrm>
            <a:off x="6252696" y="358836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AC105C9-2395-9441-77B7-03B0725D7C5E}"/>
              </a:ext>
            </a:extLst>
          </p:cNvPr>
          <p:cNvSpPr/>
          <p:nvPr/>
        </p:nvSpPr>
        <p:spPr bwMode="auto">
          <a:xfrm>
            <a:off x="7771248" y="3594716"/>
            <a:ext cx="144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Instr 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90B45E-2B59-408E-A382-A22E3EEDD537}"/>
              </a:ext>
            </a:extLst>
          </p:cNvPr>
          <p:cNvSpPr/>
          <p:nvPr/>
        </p:nvSpPr>
        <p:spPr bwMode="auto">
          <a:xfrm>
            <a:off x="1766968" y="3588366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Setup Timer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4C2532-7497-ACDD-333B-DBB178E8C9CF}"/>
              </a:ext>
            </a:extLst>
          </p:cNvPr>
          <p:cNvSpPr/>
          <p:nvPr/>
        </p:nvSpPr>
        <p:spPr bwMode="auto">
          <a:xfrm>
            <a:off x="3268038" y="3589341"/>
            <a:ext cx="1440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DE" dirty="0"/>
              <a:t>VMRUN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969553B4-F8DD-0450-5B25-609025EC66CE}"/>
              </a:ext>
            </a:extLst>
          </p:cNvPr>
          <p:cNvCxnSpPr>
            <a:stCxn id="3" idx="0"/>
            <a:endCxn id="13" idx="0"/>
          </p:cNvCxnSpPr>
          <p:nvPr/>
        </p:nvCxnSpPr>
        <p:spPr>
          <a:xfrm rot="16200000" flipH="1">
            <a:off x="3985331" y="2090003"/>
            <a:ext cx="5414" cy="3002140"/>
          </a:xfrm>
          <a:prstGeom prst="curvedConnector3">
            <a:avLst>
              <a:gd name="adj1" fmla="val -89992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E34369C-91C6-29EA-5F53-D51D75AC8646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209108" y="2324100"/>
            <a:ext cx="0" cy="1449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785884DA-487B-59C3-8BEF-8380E0A0F4BC}"/>
              </a:ext>
            </a:extLst>
          </p:cNvPr>
          <p:cNvCxnSpPr>
            <a:cxnSpLocks/>
            <a:stCxn id="13" idx="0"/>
            <a:endCxn id="13" idx="3"/>
          </p:cNvCxnSpPr>
          <p:nvPr/>
        </p:nvCxnSpPr>
        <p:spPr>
          <a:xfrm rot="16200000" flipH="1">
            <a:off x="5759108" y="3323780"/>
            <a:ext cx="180000" cy="720000"/>
          </a:xfrm>
          <a:prstGeom prst="bentConnector4">
            <a:avLst>
              <a:gd name="adj1" fmla="val 98778"/>
              <a:gd name="adj2" fmla="val 8015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8EAA9FE6-1692-7F90-1282-5FF918B54CA0}"/>
              </a:ext>
            </a:extLst>
          </p:cNvPr>
          <p:cNvCxnSpPr>
            <a:cxnSpLocks/>
            <a:stCxn id="3" idx="0"/>
            <a:endCxn id="24" idx="1"/>
          </p:cNvCxnSpPr>
          <p:nvPr/>
        </p:nvCxnSpPr>
        <p:spPr bwMode="auto">
          <a:xfrm rot="16200000" flipH="1">
            <a:off x="4279832" y="1795502"/>
            <a:ext cx="180000" cy="3765728"/>
          </a:xfrm>
          <a:prstGeom prst="curvedConnector4">
            <a:avLst>
              <a:gd name="adj1" fmla="val -655594"/>
              <a:gd name="adj2" fmla="val 9959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0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Universität zu Lübeck">
      <a:dk1>
        <a:srgbClr val="004B5A"/>
      </a:dk1>
      <a:lt1>
        <a:sysClr val="window" lastClr="FFFFFF"/>
      </a:lt1>
      <a:dk2>
        <a:srgbClr val="145A70"/>
      </a:dk2>
      <a:lt2>
        <a:srgbClr val="C6DCE2"/>
      </a:lt2>
      <a:accent1>
        <a:srgbClr val="006AA3"/>
      </a:accent1>
      <a:accent2>
        <a:srgbClr val="0083AD"/>
      </a:accent2>
      <a:accent3>
        <a:srgbClr val="3BB2A0"/>
      </a:accent3>
      <a:accent4>
        <a:srgbClr val="95BC0E"/>
      </a:accent4>
      <a:accent5>
        <a:srgbClr val="FABB00"/>
      </a:accent5>
      <a:accent6>
        <a:srgbClr val="EC7404"/>
      </a:accent6>
      <a:hlink>
        <a:srgbClr val="8C9EAB"/>
      </a:hlink>
      <a:folHlink>
        <a:srgbClr val="586979"/>
      </a:folHlink>
    </a:clrScheme>
    <a:fontScheme name="Universität zu Lübeck">
      <a:majorFont>
        <a:latin typeface="Myriad Pro"/>
        <a:ea typeface="Arial"/>
        <a:cs typeface="Arial"/>
      </a:majorFont>
      <a:minorFont>
        <a:latin typeface="Myriad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970</Words>
  <Application>Microsoft Office PowerPoint</Application>
  <DocSecurity>0</DocSecurity>
  <PresentationFormat>Widescreen</PresentationFormat>
  <Paragraphs>300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CMSSI8</vt:lpstr>
      <vt:lpstr>Helvetica Neue Condensed</vt:lpstr>
      <vt:lpstr>Helvetica Neue Medium</vt:lpstr>
      <vt:lpstr>Myriad Pro</vt:lpstr>
      <vt:lpstr>NimbusRomNo9L-Medi</vt:lpstr>
      <vt:lpstr>Proxima Nova</vt:lpstr>
      <vt:lpstr>Office</vt:lpstr>
      <vt:lpstr>Single-Stepping Attacks and Defences for Confidential VMs</vt:lpstr>
      <vt:lpstr>Trusted Execution Environments</vt:lpstr>
      <vt:lpstr>Single-Stepping Attacks</vt:lpstr>
      <vt:lpstr>Single-Stepping: Idea</vt:lpstr>
      <vt:lpstr>Single-Stepping: Attack Avenues</vt:lpstr>
      <vt:lpstr>Can SEV-SNP be  Single-Stepped?</vt:lpstr>
      <vt:lpstr>Single-Stepping: Mechanism</vt:lpstr>
      <vt:lpstr>Single-Stepping: Mechanism</vt:lpstr>
      <vt:lpstr>Single-Stepping: Root Cause</vt:lpstr>
      <vt:lpstr>Single-Stepping: Naive Implementation</vt:lpstr>
      <vt:lpstr>Single-Stepping: APIC Timing on SGX</vt:lpstr>
      <vt:lpstr>Single-Stepping: Enlarge the Window</vt:lpstr>
      <vt:lpstr>Single-Stepping: Enlarge the Window</vt:lpstr>
      <vt:lpstr>SEV-Step</vt:lpstr>
      <vt:lpstr>SEV-Step Overview</vt:lpstr>
      <vt:lpstr>SEV-Step: Attacks</vt:lpstr>
      <vt:lpstr>Countermeasures</vt:lpstr>
      <vt:lpstr>TDX: Detection + Throttling</vt:lpstr>
      <vt:lpstr>TDX: Architecture</vt:lpstr>
      <vt:lpstr>TDX: Single-Stepping Countermeasure</vt:lpstr>
      <vt:lpstr>SGX: AEX-Notify</vt:lpstr>
      <vt:lpstr>Recap Single-Stepping</vt:lpstr>
      <vt:lpstr>AEX-Notify: Undo Slowdown</vt:lpstr>
      <vt:lpstr>SEV-SNP and ARM CCA</vt:lpstr>
      <vt:lpstr>Applying AEX-Notify to CVMs</vt:lpstr>
      <vt:lpstr>CVM Requirements for AEX-Notify</vt:lpstr>
      <vt:lpstr>Make VM ext. Interrupt Aware</vt:lpstr>
      <vt:lpstr>Make VM ext. Interrupt Aware</vt:lpstr>
      <vt:lpstr>What About Benign Injections?</vt:lpstr>
      <vt:lpstr>Generic Application Level Countermeaures</vt:lpstr>
      <vt:lpstr>OBELIX: Generic App Level Countermeasure</vt:lpstr>
      <vt:lpstr>OBELIX: Generic App Level Countermeasure</vt:lpstr>
      <vt:lpstr>OBELIX: Generic App Level Countermeasure</vt:lpstr>
      <vt:lpstr>Summary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Mariann Kosakowski</dc:creator>
  <cp:keywords/>
  <dc:description/>
  <cp:lastModifiedBy>Luca Wilke</cp:lastModifiedBy>
  <cp:revision>54</cp:revision>
  <dcterms:created xsi:type="dcterms:W3CDTF">2023-07-07T06:24:19Z</dcterms:created>
  <dcterms:modified xsi:type="dcterms:W3CDTF">2024-08-03T07:23:31Z</dcterms:modified>
  <cp:category/>
  <dc:identifier/>
  <cp:contentStatus/>
  <dc:language/>
  <cp:version/>
</cp:coreProperties>
</file>